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Lobster"/>
      <p:regular r:id="rId22"/>
    </p:embeddedFont>
    <p:embeddedFont>
      <p:font typeface="Poppins"/>
      <p:regular r:id="rId23"/>
      <p:bold r:id="rId24"/>
      <p:italic r:id="rId25"/>
      <p:boldItalic r:id="rId26"/>
    </p:embeddedFont>
    <p:embeddedFont>
      <p:font typeface="Josefin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obster-regular.fntdata"/><Relationship Id="rId21" Type="http://schemas.openxmlformats.org/officeDocument/2006/relationships/slide" Target="slides/slide16.xml"/><Relationship Id="rId24" Type="http://schemas.openxmlformats.org/officeDocument/2006/relationships/font" Target="fonts/Poppins-bold.fntdata"/><Relationship Id="rId23" Type="http://schemas.openxmlformats.org/officeDocument/2006/relationships/font" Target="fonts/Poppins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-boldItalic.fntdata"/><Relationship Id="rId25" Type="http://schemas.openxmlformats.org/officeDocument/2006/relationships/font" Target="fonts/Poppins-italic.fntdata"/><Relationship Id="rId28" Type="http://schemas.openxmlformats.org/officeDocument/2006/relationships/font" Target="fonts/JosefinSans-bold.fntdata"/><Relationship Id="rId27" Type="http://schemas.openxmlformats.org/officeDocument/2006/relationships/font" Target="fonts/JosefinSans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Josefin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Josefin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eca06627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eca06627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3df778958f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3df778958f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3df778958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3df778958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3eca06627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3eca06627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df778958f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3df778958f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3df778958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3df778958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3eca06627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3eca06627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3eca06627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13eca06627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f4934ad73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f4934ad73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4934ad732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f4934ad73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4934ad73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4934ad73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3d96604167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3d96604167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3d9660416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3d9660416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df778958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3df778958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3eca06627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3eca06627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astro.physics.ncsu.edu/CDSA/index.html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astro.physics.ncsu.edu/CDSA/index.html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DSA Template" type="title">
  <p:cSld name="TITLE">
    <p:bg>
      <p:bgPr>
        <a:solidFill>
          <a:srgbClr val="073763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6261300" y="4749250"/>
            <a:ext cx="2334000" cy="3336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516650" y="4717288"/>
            <a:ext cx="548700" cy="3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600">
                <a:solidFill>
                  <a:schemeClr val="lt1"/>
                </a:solidFill>
              </a:defRPr>
            </a:lvl1pPr>
            <a:lvl2pPr lvl="1" rtl="0">
              <a:buNone/>
              <a:defRPr sz="1600">
                <a:solidFill>
                  <a:schemeClr val="lt1"/>
                </a:solidFill>
              </a:defRPr>
            </a:lvl2pPr>
            <a:lvl3pPr lvl="2" rtl="0">
              <a:buNone/>
              <a:defRPr sz="1600">
                <a:solidFill>
                  <a:schemeClr val="lt1"/>
                </a:solidFill>
              </a:defRPr>
            </a:lvl3pPr>
            <a:lvl4pPr lvl="3" rtl="0">
              <a:buNone/>
              <a:defRPr sz="1600">
                <a:solidFill>
                  <a:schemeClr val="lt1"/>
                </a:solidFill>
              </a:defRPr>
            </a:lvl4pPr>
            <a:lvl5pPr lvl="4" rtl="0">
              <a:buNone/>
              <a:defRPr sz="1600">
                <a:solidFill>
                  <a:schemeClr val="lt1"/>
                </a:solidFill>
              </a:defRPr>
            </a:lvl5pPr>
            <a:lvl6pPr lvl="5" rtl="0">
              <a:buNone/>
              <a:defRPr sz="1600">
                <a:solidFill>
                  <a:schemeClr val="lt1"/>
                </a:solidFill>
              </a:defRPr>
            </a:lvl6pPr>
            <a:lvl7pPr lvl="6" rtl="0">
              <a:buNone/>
              <a:defRPr sz="1600">
                <a:solidFill>
                  <a:schemeClr val="lt1"/>
                </a:solidFill>
              </a:defRPr>
            </a:lvl7pPr>
            <a:lvl8pPr lvl="7" rtl="0">
              <a:buNone/>
              <a:defRPr sz="1600">
                <a:solidFill>
                  <a:schemeClr val="lt1"/>
                </a:solidFill>
              </a:defRPr>
            </a:lvl8pPr>
            <a:lvl9pPr lvl="8" rtl="0">
              <a:buNone/>
              <a:defRPr sz="1600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2"/>
          <p:cNvSpPr txBox="1"/>
          <p:nvPr/>
        </p:nvSpPr>
        <p:spPr>
          <a:xfrm>
            <a:off x="0" y="4651250"/>
            <a:ext cx="144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Annie Giman</a:t>
            </a:r>
            <a:endParaRPr sz="16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970500" y="4674475"/>
            <a:ext cx="1203000" cy="431100"/>
          </a:xfrm>
          <a:prstGeom prst="rect">
            <a:avLst/>
          </a:prstGeom>
          <a:solidFill>
            <a:srgbClr val="0636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 txBox="1"/>
          <p:nvPr/>
        </p:nvSpPr>
        <p:spPr>
          <a:xfrm>
            <a:off x="4018400" y="4488475"/>
            <a:ext cx="1248300" cy="708000"/>
          </a:xfrm>
          <a:prstGeom prst="rect">
            <a:avLst/>
          </a:prstGeom>
          <a:noFill/>
          <a:ln>
            <a:noFill/>
          </a:ln>
          <a:effectLst>
            <a:outerShdw rotWithShape="0" algn="bl" dir="8400000" dist="28575">
              <a:srgbClr val="5F33CF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400">
                <a:solidFill>
                  <a:srgbClr val="C1A8FF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cdsa</a:t>
            </a:r>
            <a:endParaRPr b="1" i="1" sz="3400">
              <a:solidFill>
                <a:srgbClr val="C1A8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" name="Google Shape;23;p2"/>
          <p:cNvSpPr txBox="1"/>
          <p:nvPr/>
        </p:nvSpPr>
        <p:spPr>
          <a:xfrm>
            <a:off x="6338975" y="4691275"/>
            <a:ext cx="227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rPr>
              <a:t>NCMNC Presentation</a:t>
            </a:r>
            <a:endParaRPr sz="1600">
              <a:solidFill>
                <a:schemeClr val="lt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idx="12" type="sldNum"/>
          </p:nvPr>
        </p:nvSpPr>
        <p:spPr>
          <a:xfrm>
            <a:off x="8432348" y="467972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402423" y="468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412448" y="468975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472598" y="468975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8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4572000" y="4640725"/>
            <a:ext cx="4654500" cy="645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0" name="Google Shape;5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9"/>
          <p:cNvSpPr txBox="1"/>
          <p:nvPr/>
        </p:nvSpPr>
        <p:spPr>
          <a:xfrm>
            <a:off x="-12" y="4696750"/>
            <a:ext cx="2513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Annie Giman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cxnSp>
        <p:nvCxnSpPr>
          <p:cNvPr id="53" name="Google Shape;53;p9"/>
          <p:cNvCxnSpPr/>
          <p:nvPr/>
        </p:nvCxnSpPr>
        <p:spPr>
          <a:xfrm>
            <a:off x="-82375" y="4626925"/>
            <a:ext cx="9391200" cy="1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" name="Google Shape;54;p9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9"/>
          <p:cNvSpPr txBox="1"/>
          <p:nvPr/>
        </p:nvSpPr>
        <p:spPr>
          <a:xfrm>
            <a:off x="4837700" y="4552825"/>
            <a:ext cx="20352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400">
                <a:solidFill>
                  <a:srgbClr val="5F33CF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cdsa</a:t>
            </a:r>
            <a:endParaRPr b="1" i="1" sz="3400">
              <a:solidFill>
                <a:srgbClr val="5F33C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6" name="Google Shape;56;p9"/>
          <p:cNvSpPr txBox="1"/>
          <p:nvPr/>
        </p:nvSpPr>
        <p:spPr>
          <a:xfrm>
            <a:off x="6261300" y="4691275"/>
            <a:ext cx="257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NCMNS Presentation</a:t>
            </a:r>
            <a:endParaRPr sz="16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160650" y="39559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hyperlink" Target="http://astro.physics.ncsu.edu/CDSA/index.html" TargetMode="Externa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CFE2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None/>
              <a:defRPr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700" y="4691263"/>
            <a:ext cx="548700" cy="3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 algn="r">
              <a:buNone/>
              <a:defRPr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-12" y="4626913"/>
            <a:ext cx="2513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Josefin Sans"/>
                <a:ea typeface="Josefin Sans"/>
                <a:cs typeface="Josefin Sans"/>
                <a:sym typeface="Josefin Sans"/>
              </a:rPr>
              <a:t>Annie Giman</a:t>
            </a:r>
            <a:endParaRPr sz="160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cxnSp>
        <p:nvCxnSpPr>
          <p:cNvPr id="10" name="Google Shape;10;p1"/>
          <p:cNvCxnSpPr/>
          <p:nvPr/>
        </p:nvCxnSpPr>
        <p:spPr>
          <a:xfrm>
            <a:off x="-27450" y="4626925"/>
            <a:ext cx="9202200" cy="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" name="Google Shape;11;p1"/>
          <p:cNvSpPr txBox="1"/>
          <p:nvPr/>
        </p:nvSpPr>
        <p:spPr>
          <a:xfrm>
            <a:off x="6338975" y="4691275"/>
            <a:ext cx="2278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NCMNC Presentation</a:t>
            </a:r>
            <a:endParaRPr sz="160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4018400" y="4488475"/>
            <a:ext cx="1248300" cy="708000"/>
          </a:xfrm>
          <a:prstGeom prst="rect">
            <a:avLst/>
          </a:prstGeom>
          <a:noFill/>
          <a:ln>
            <a:noFill/>
          </a:ln>
          <a:effectLst>
            <a:outerShdw rotWithShape="0" algn="bl" dir="8400000" dist="28575">
              <a:srgbClr val="C1A8FF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400">
                <a:solidFill>
                  <a:srgbClr val="5F33CF"/>
                </a:solidFill>
                <a:uFill>
                  <a:noFill/>
                </a:uFill>
                <a:latin typeface="Georgia"/>
                <a:ea typeface="Georgia"/>
                <a:cs typeface="Georgia"/>
                <a:sym typeface="Georgia"/>
                <a:hlinkClick r:id="rId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cdsa</a:t>
            </a:r>
            <a:endParaRPr b="1" i="1" sz="3400">
              <a:solidFill>
                <a:srgbClr val="5F33C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13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73875" y="4691263"/>
            <a:ext cx="2212050" cy="3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6063" y="4626925"/>
            <a:ext cx="481826" cy="48182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Relationship Id="rId4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gif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Investigating</a:t>
            </a:r>
            <a:r>
              <a:rPr lang="en"/>
              <a:t> the Fermi Bubbles</a:t>
            </a:r>
            <a:endParaRPr/>
          </a:p>
        </p:txBody>
      </p:sp>
      <p:sp>
        <p:nvSpPr>
          <p:cNvPr id="71" name="Google Shape;71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t/>
            </a:r>
            <a:endParaRPr sz="284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840"/>
              <a:t>By Annie Giman</a:t>
            </a:r>
            <a:endParaRPr sz="284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2840"/>
              <a:t>Advised by Professor Rongmon Bordoloi</a:t>
            </a:r>
            <a:endParaRPr sz="2840"/>
          </a:p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8516650" y="4717288"/>
            <a:ext cx="548700" cy="3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How’s it going?</a:t>
            </a:r>
            <a:endParaRPr/>
          </a:p>
        </p:txBody>
      </p:sp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311700" y="898238"/>
            <a:ext cx="4079400" cy="14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We’ve successfully modeled a few sightlines!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We’ve estimated an age of around 5-6 Million Years</a:t>
            </a:r>
            <a:endParaRPr sz="1600"/>
          </a:p>
        </p:txBody>
      </p:sp>
      <p:sp>
        <p:nvSpPr>
          <p:cNvPr id="192" name="Google Shape;192;p22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22"/>
          <p:cNvSpPr txBox="1"/>
          <p:nvPr/>
        </p:nvSpPr>
        <p:spPr>
          <a:xfrm>
            <a:off x="311700" y="20791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sounds old but…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b="39798" l="8167" r="7022" t="0"/>
          <a:stretch/>
        </p:blipFill>
        <p:spPr>
          <a:xfrm>
            <a:off x="4918900" y="306325"/>
            <a:ext cx="3919401" cy="278202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 txBox="1"/>
          <p:nvPr/>
        </p:nvSpPr>
        <p:spPr>
          <a:xfrm>
            <a:off x="5052500" y="3283525"/>
            <a:ext cx="36522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is showing where we would expect stuff to be in our model, going from 1 million years to 8 million years, where each new line is 500,000 years</a:t>
            </a:r>
            <a:endParaRPr/>
          </a:p>
        </p:txBody>
      </p:sp>
      <p:pic>
        <p:nvPicPr>
          <p:cNvPr id="196" name="Google Shape;196;p22"/>
          <p:cNvPicPr preferRelativeResize="0"/>
          <p:nvPr/>
        </p:nvPicPr>
        <p:blipFill rotWithShape="1">
          <a:blip r:embed="rId4">
            <a:alphaModFix/>
          </a:blip>
          <a:srcRect b="6331" l="0" r="0" t="0"/>
          <a:stretch/>
        </p:blipFill>
        <p:spPr>
          <a:xfrm>
            <a:off x="438225" y="2498525"/>
            <a:ext cx="3826345" cy="20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202" name="Google Shape;202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idx="12" type="sldNum"/>
          </p:nvPr>
        </p:nvSpPr>
        <p:spPr>
          <a:xfrm>
            <a:off x="8516650" y="4717288"/>
            <a:ext cx="548700" cy="39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want to figure out?</a:t>
            </a:r>
            <a:endParaRPr/>
          </a:p>
        </p:txBody>
      </p:sp>
      <p:sp>
        <p:nvSpPr>
          <p:cNvPr id="209" name="Google Shape;209;p24"/>
          <p:cNvSpPr txBox="1"/>
          <p:nvPr>
            <p:ph idx="1" type="body"/>
          </p:nvPr>
        </p:nvSpPr>
        <p:spPr>
          <a:xfrm>
            <a:off x="311700" y="849925"/>
            <a:ext cx="8520600" cy="11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Working on constraining the time along many sightlines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By comparing times, we can figure out whether this kind of model fits, or if more complicated systems are required</a:t>
            </a:r>
            <a:endParaRPr/>
          </a:p>
        </p:txBody>
      </p:sp>
      <p:sp>
        <p:nvSpPr>
          <p:cNvPr id="210" name="Google Shape;210;p24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1" name="Google Shape;211;p24"/>
          <p:cNvSpPr txBox="1"/>
          <p:nvPr>
            <p:ph idx="1" type="body"/>
          </p:nvPr>
        </p:nvSpPr>
        <p:spPr>
          <a:xfrm>
            <a:off x="311700" y="2951188"/>
            <a:ext cx="8520600" cy="11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 the history of our galaxy!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Figure out how supermassive black holes impact their galaxies</a:t>
            </a:r>
            <a:endParaRPr/>
          </a:p>
        </p:txBody>
      </p:sp>
      <p:sp>
        <p:nvSpPr>
          <p:cNvPr id="212" name="Google Shape;212;p24"/>
          <p:cNvSpPr txBox="1"/>
          <p:nvPr/>
        </p:nvSpPr>
        <p:spPr>
          <a:xfrm>
            <a:off x="206925" y="2287050"/>
            <a:ext cx="6593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Why do we want to figure this out?</a:t>
            </a:r>
            <a:endParaRPr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3" name="Google Shape;213;p24"/>
          <p:cNvSpPr txBox="1"/>
          <p:nvPr>
            <p:ph idx="4294967295" type="sldNum"/>
          </p:nvPr>
        </p:nvSpPr>
        <p:spPr>
          <a:xfrm>
            <a:off x="8432348" y="467972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does this matter?</a:t>
            </a:r>
            <a:endParaRPr/>
          </a:p>
        </p:txBody>
      </p:sp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4812775" y="1005300"/>
            <a:ext cx="4160400" cy="31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Learn the history of our galaxy!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Figure out how supermassive black holes impact their galaxiesLearn the history of our galaxy!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Figure out how supermassive black holes impact their galaxies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0" name="Google Shape;220;p25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1" name="Google Shape;221;p25"/>
          <p:cNvGrpSpPr/>
          <p:nvPr/>
        </p:nvGrpSpPr>
        <p:grpSpPr>
          <a:xfrm>
            <a:off x="206937" y="1122233"/>
            <a:ext cx="4527202" cy="2899045"/>
            <a:chOff x="1023200" y="2373975"/>
            <a:chExt cx="3548798" cy="1996175"/>
          </a:xfrm>
        </p:grpSpPr>
        <p:pic>
          <p:nvPicPr>
            <p:cNvPr id="222" name="Google Shape;222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23200" y="2373975"/>
              <a:ext cx="3548798" cy="1996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5"/>
            <p:cNvSpPr txBox="1"/>
            <p:nvPr/>
          </p:nvSpPr>
          <p:spPr>
            <a:xfrm>
              <a:off x="1527985" y="4093564"/>
              <a:ext cx="3000000" cy="2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Illustration: NASA/JPL-Caltech, 2013</a:t>
              </a:r>
              <a:endParaRPr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6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this look like?</a:t>
            </a:r>
            <a:endParaRPr/>
          </a:p>
        </p:txBody>
      </p:sp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311700" y="1152475"/>
            <a:ext cx="388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can use what we know from observations to constrain our model</a:t>
            </a:r>
            <a:endParaRPr/>
          </a:p>
        </p:txBody>
      </p:sp>
      <p:sp>
        <p:nvSpPr>
          <p:cNvPr id="230" name="Google Shape;230;p26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1" name="Google Shape;23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275" y="668025"/>
            <a:ext cx="4632474" cy="3646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6"/>
          <p:cNvSpPr txBox="1"/>
          <p:nvPr/>
        </p:nvSpPr>
        <p:spPr>
          <a:xfrm>
            <a:off x="257700" y="3494663"/>
            <a:ext cx="38844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Plot showing the time it would take gas to get to various radial distances for several launch velocities</a:t>
            </a:r>
            <a:endParaRPr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33" name="Google Shape;233;p26"/>
          <p:cNvCxnSpPr/>
          <p:nvPr/>
        </p:nvCxnSpPr>
        <p:spPr>
          <a:xfrm flipH="1" rot="10800000">
            <a:off x="2913525" y="4123575"/>
            <a:ext cx="1109400" cy="11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this look like?</a:t>
            </a:r>
            <a:endParaRPr/>
          </a:p>
        </p:txBody>
      </p:sp>
      <p:sp>
        <p:nvSpPr>
          <p:cNvPr id="239" name="Google Shape;239;p27"/>
          <p:cNvSpPr txBox="1"/>
          <p:nvPr>
            <p:ph idx="1" type="body"/>
          </p:nvPr>
        </p:nvSpPr>
        <p:spPr>
          <a:xfrm>
            <a:off x="311700" y="1152475"/>
            <a:ext cx="388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can use what we know from observations to constrain our model</a:t>
            </a:r>
            <a:endParaRPr/>
          </a:p>
        </p:txBody>
      </p:sp>
      <p:sp>
        <p:nvSpPr>
          <p:cNvPr id="240" name="Google Shape;240;p27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1" name="Google Shape;241;p27"/>
          <p:cNvSpPr txBox="1"/>
          <p:nvPr/>
        </p:nvSpPr>
        <p:spPr>
          <a:xfrm>
            <a:off x="257700" y="3494663"/>
            <a:ext cx="38844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Plot showing the time it would take gas to get to various radial distances for several launch velocities, </a:t>
            </a:r>
            <a:r>
              <a:rPr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constrained</a:t>
            </a:r>
            <a:r>
              <a:rPr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for v</a:t>
            </a:r>
            <a:r>
              <a:rPr baseline="-25000" lang="en" sz="12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0</a:t>
            </a:r>
            <a:endParaRPr baseline="-25000" sz="125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42" name="Google Shape;242;p27"/>
          <p:cNvCxnSpPr/>
          <p:nvPr/>
        </p:nvCxnSpPr>
        <p:spPr>
          <a:xfrm flipH="1" rot="10800000">
            <a:off x="2913525" y="4123575"/>
            <a:ext cx="1109400" cy="11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43" name="Google Shape;2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8500" y="659650"/>
            <a:ext cx="4643103" cy="3654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does this matter?</a:t>
            </a:r>
            <a:endParaRPr/>
          </a:p>
        </p:txBody>
      </p:sp>
      <p:sp>
        <p:nvSpPr>
          <p:cNvPr id="249" name="Google Shape;249;p28"/>
          <p:cNvSpPr txBox="1"/>
          <p:nvPr>
            <p:ph idx="1" type="body"/>
          </p:nvPr>
        </p:nvSpPr>
        <p:spPr>
          <a:xfrm>
            <a:off x="311700" y="888475"/>
            <a:ext cx="8520600" cy="36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Learn the history of our galaxy!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Figure out how supermassive black holes impact their galaxiesLearn the history of our galaxy!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Figure out how supermassive black holes impact their galaxies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0" name="Google Shape;250;p28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200" y="2373975"/>
            <a:ext cx="3548798" cy="19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8"/>
          <p:cNvSpPr txBox="1"/>
          <p:nvPr/>
        </p:nvSpPr>
        <p:spPr>
          <a:xfrm>
            <a:off x="1572000" y="402395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</a:t>
            </a: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NASA/JPL-Caltech</a:t>
            </a: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, 2013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Fermi Bubbles?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311700" y="827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we know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9" name="Google Shape;79;p1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b="0" l="4435" r="5967" t="0"/>
          <a:stretch/>
        </p:blipFill>
        <p:spPr>
          <a:xfrm>
            <a:off x="3762900" y="1105563"/>
            <a:ext cx="5220650" cy="3262587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3762900" y="4021950"/>
            <a:ext cx="2351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Nasa Goddard, 2017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" name="Google Shape;82;p14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" name="Google Shape;83;p14"/>
          <p:cNvSpPr txBox="1"/>
          <p:nvPr/>
        </p:nvSpPr>
        <p:spPr>
          <a:xfrm>
            <a:off x="311700" y="1241375"/>
            <a:ext cx="30000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“Bubbles” on either side of the center of our galaxy made of plasma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Doesn’t emit in the visible spectrum (so we can’t see with our eyes), but can detect other ways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Fermi Bubbles?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5"/>
          <p:cNvSpPr txBox="1"/>
          <p:nvPr/>
        </p:nvSpPr>
        <p:spPr>
          <a:xfrm>
            <a:off x="311700" y="82722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we know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" name="Google Shape;90;p1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3">
            <a:alphaModFix/>
          </a:blip>
          <a:srcRect b="0" l="4435" r="5967" t="0"/>
          <a:stretch/>
        </p:blipFill>
        <p:spPr>
          <a:xfrm>
            <a:off x="3762900" y="1105563"/>
            <a:ext cx="5220650" cy="326258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 txBox="1"/>
          <p:nvPr/>
        </p:nvSpPr>
        <p:spPr>
          <a:xfrm>
            <a:off x="3762900" y="4021950"/>
            <a:ext cx="2351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Nasa Goddard, 2017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311700" y="1241375"/>
            <a:ext cx="3000000" cy="17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“Bubbles” on either side of the center of our galaxy made of plasma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Doesn’t emit in the visible spectrum (so we can’t see with our eyes), but can detect other ways</a:t>
            </a:r>
            <a:endParaRPr sz="1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206925" y="3371575"/>
            <a:ext cx="30000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(Almost) everything else!!!!</a:t>
            </a: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Poppins"/>
              <a:buChar char="●"/>
            </a:pPr>
            <a:r>
              <a:rPr lang="en"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particular, how old they are and how they were created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311700" y="29585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we don’t know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could they have been created?</a:t>
            </a:r>
            <a:endParaRPr/>
          </a:p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311700" y="2009775"/>
            <a:ext cx="3999900" cy="25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t/>
            </a:r>
            <a:endParaRPr/>
          </a:p>
        </p:txBody>
      </p:sp>
      <p:sp>
        <p:nvSpPr>
          <p:cNvPr id="103" name="Google Shape;103;p16"/>
          <p:cNvSpPr txBox="1"/>
          <p:nvPr>
            <p:ph idx="2" type="body"/>
          </p:nvPr>
        </p:nvSpPr>
        <p:spPr>
          <a:xfrm>
            <a:off x="4832400" y="2009875"/>
            <a:ext cx="3999900" cy="25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402150" y="1257300"/>
            <a:ext cx="381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Option 1: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Star Formation Near Center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5332350" y="12573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Option 2: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Black Hole “Burp”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6454" y="2133650"/>
            <a:ext cx="3491795" cy="21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088" y="2133650"/>
            <a:ext cx="3819123" cy="217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/>
          <p:nvPr/>
        </p:nvSpPr>
        <p:spPr>
          <a:xfrm>
            <a:off x="2447925" y="2927425"/>
            <a:ext cx="333300" cy="304800"/>
          </a:xfrm>
          <a:prstGeom prst="sun">
            <a:avLst>
              <a:gd fmla="val 25000" name="adj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6"/>
          <p:cNvSpPr/>
          <p:nvPr/>
        </p:nvSpPr>
        <p:spPr>
          <a:xfrm>
            <a:off x="1838325" y="2841700"/>
            <a:ext cx="333300" cy="304800"/>
          </a:xfrm>
          <a:prstGeom prst="sun">
            <a:avLst>
              <a:gd fmla="val 25000" name="adj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/>
          <p:nvPr/>
        </p:nvSpPr>
        <p:spPr>
          <a:xfrm>
            <a:off x="2145000" y="3232225"/>
            <a:ext cx="333300" cy="304800"/>
          </a:xfrm>
          <a:prstGeom prst="sun">
            <a:avLst>
              <a:gd fmla="val 25000" name="adj"/>
            </a:avLst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6"/>
          <p:cNvSpPr txBox="1"/>
          <p:nvPr/>
        </p:nvSpPr>
        <p:spPr>
          <a:xfrm>
            <a:off x="6528825" y="3779550"/>
            <a:ext cx="20493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European Space Agency, 2020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402100" y="39305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Photo:</a:t>
            </a: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 NGC 1300, Hubble Telescope, 2004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1221150" y="2177188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*Not to scale, and not the Milky Way!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could they have been created?</a:t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3072000" y="115252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Option 2: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Black Hole “Burp”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104" y="2028875"/>
            <a:ext cx="3491795" cy="21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 txBox="1"/>
          <p:nvPr/>
        </p:nvSpPr>
        <p:spPr>
          <a:xfrm>
            <a:off x="4268475" y="3674775"/>
            <a:ext cx="20493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European Space Agency, 2020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81144">
            <a:off x="5334000" y="758350"/>
            <a:ext cx="2521304" cy="252130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/>
        </p:nvSpPr>
        <p:spPr>
          <a:xfrm>
            <a:off x="7524750" y="1431900"/>
            <a:ext cx="12942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…but there are a lot more questions!</a:t>
            </a:r>
            <a:endParaRPr sz="1600"/>
          </a:p>
        </p:txBody>
      </p:sp>
      <p:sp>
        <p:nvSpPr>
          <p:cNvPr id="125" name="Google Shape;125;p17"/>
          <p:cNvSpPr txBox="1"/>
          <p:nvPr/>
        </p:nvSpPr>
        <p:spPr>
          <a:xfrm>
            <a:off x="5751725" y="1289975"/>
            <a:ext cx="159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Winner!</a:t>
            </a:r>
            <a:endParaRPr sz="18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(We Think)</a:t>
            </a:r>
            <a:endParaRPr sz="18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5751725" y="1289975"/>
            <a:ext cx="159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Winner!</a:t>
            </a:r>
            <a:endParaRPr sz="18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Lobster"/>
                <a:ea typeface="Lobster"/>
                <a:cs typeface="Lobster"/>
                <a:sym typeface="Lobster"/>
              </a:rPr>
              <a:t>(We Think)</a:t>
            </a:r>
            <a:endParaRPr sz="1800">
              <a:solidFill>
                <a:schemeClr val="accen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27" name="Google Shape;127;p17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a model?</a:t>
            </a:r>
            <a:endParaRPr/>
          </a:p>
        </p:txBody>
      </p:sp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311700" y="1152475"/>
            <a:ext cx="8520600" cy="10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Complicated things are complicated to study!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Models try to explain complicated things through simpler means</a:t>
            </a:r>
            <a:endParaRPr sz="1600"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18"/>
          <p:cNvSpPr txBox="1"/>
          <p:nvPr>
            <p:ph idx="1" type="body"/>
          </p:nvPr>
        </p:nvSpPr>
        <p:spPr>
          <a:xfrm>
            <a:off x="5967725" y="2567475"/>
            <a:ext cx="2965200" cy="164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We can’t send out a telescope  far enough to see the Fermi Bubbles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We create a 3D representation of the region, so we can </a:t>
            </a:r>
            <a:r>
              <a:rPr lang="en" sz="1200">
                <a:solidFill>
                  <a:schemeClr val="dk1"/>
                </a:solidFill>
              </a:rPr>
              <a:t>investigate</a:t>
            </a:r>
            <a:r>
              <a:rPr lang="en" sz="1200">
                <a:solidFill>
                  <a:schemeClr val="dk1"/>
                </a:solidFill>
              </a:rPr>
              <a:t> at different points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950325" y="20635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this case: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" name="Google Shape;137;p18"/>
          <p:cNvSpPr/>
          <p:nvPr/>
        </p:nvSpPr>
        <p:spPr>
          <a:xfrm>
            <a:off x="2040200" y="4085675"/>
            <a:ext cx="671400" cy="1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8"/>
          <p:cNvSpPr txBox="1"/>
          <p:nvPr>
            <p:ph idx="4294967295" type="sldNum"/>
          </p:nvPr>
        </p:nvSpPr>
        <p:spPr>
          <a:xfrm>
            <a:off x="8432348" y="467972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9" name="Google Shape;139;p18"/>
          <p:cNvGrpSpPr/>
          <p:nvPr/>
        </p:nvGrpSpPr>
        <p:grpSpPr>
          <a:xfrm>
            <a:off x="449200" y="1927675"/>
            <a:ext cx="5143500" cy="2598000"/>
            <a:chOff x="314450" y="1927675"/>
            <a:chExt cx="5143500" cy="2598000"/>
          </a:xfrm>
        </p:grpSpPr>
        <p:sp>
          <p:nvSpPr>
            <p:cNvPr id="140" name="Google Shape;140;p18"/>
            <p:cNvSpPr/>
            <p:nvPr/>
          </p:nvSpPr>
          <p:spPr>
            <a:xfrm>
              <a:off x="314450" y="1927675"/>
              <a:ext cx="5143500" cy="2598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1" name="Google Shape;141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72250" y="1927675"/>
              <a:ext cx="3600100" cy="25776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19"/>
          <p:cNvSpPr txBox="1"/>
          <p:nvPr/>
        </p:nvSpPr>
        <p:spPr>
          <a:xfrm>
            <a:off x="5567925" y="4152900"/>
            <a:ext cx="3309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NASA, ESA, and Z. Levy (STScI), 2017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" name="Google Shape;148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887" y="65950"/>
            <a:ext cx="6322175" cy="450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 rotWithShape="1">
          <a:blip r:embed="rId4">
            <a:alphaModFix/>
          </a:blip>
          <a:srcRect b="0" l="7984" r="7075" t="0"/>
          <a:stretch/>
        </p:blipFill>
        <p:spPr>
          <a:xfrm>
            <a:off x="7037300" y="681825"/>
            <a:ext cx="1839824" cy="121835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" name="Google Shape;151;p19"/>
          <p:cNvSpPr/>
          <p:nvPr/>
        </p:nvSpPr>
        <p:spPr>
          <a:xfrm>
            <a:off x="2752725" y="209550"/>
            <a:ext cx="6124500" cy="1905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212121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6939325" y="149625"/>
            <a:ext cx="20358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Joseph Olmsted for NASA, 2020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53" name="Google Shape;153;p19"/>
          <p:cNvCxnSpPr/>
          <p:nvPr/>
        </p:nvCxnSpPr>
        <p:spPr>
          <a:xfrm>
            <a:off x="6438900" y="714375"/>
            <a:ext cx="457200" cy="12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19"/>
          <p:cNvSpPr txBox="1"/>
          <p:nvPr/>
        </p:nvSpPr>
        <p:spPr>
          <a:xfrm>
            <a:off x="5567925" y="4152900"/>
            <a:ext cx="3309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NASA, ESA, and Z. Levy (STScI), 2017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" name="Google Shape;155;p19"/>
          <p:cNvSpPr txBox="1"/>
          <p:nvPr>
            <p:ph type="title"/>
          </p:nvPr>
        </p:nvSpPr>
        <p:spPr>
          <a:xfrm>
            <a:off x="206925" y="197375"/>
            <a:ext cx="225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do it</a:t>
            </a:r>
            <a:endParaRPr/>
          </a:p>
        </p:txBody>
      </p:sp>
      <p:sp>
        <p:nvSpPr>
          <p:cNvPr id="156" name="Google Shape;156;p19"/>
          <p:cNvSpPr txBox="1"/>
          <p:nvPr>
            <p:ph idx="1" type="body"/>
          </p:nvPr>
        </p:nvSpPr>
        <p:spPr>
          <a:xfrm>
            <a:off x="259275" y="953100"/>
            <a:ext cx="2153700" cy="3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Use light traveling from Quasars (and some stars) to “see into” the bubble</a:t>
            </a:r>
            <a:endParaRPr sz="1300"/>
          </a:p>
        </p:txBody>
      </p:sp>
      <p:sp>
        <p:nvSpPr>
          <p:cNvPr id="157" name="Google Shape;157;p19"/>
          <p:cNvSpPr txBox="1"/>
          <p:nvPr/>
        </p:nvSpPr>
        <p:spPr>
          <a:xfrm>
            <a:off x="6073550" y="310625"/>
            <a:ext cx="732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Quasar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type="title"/>
          </p:nvPr>
        </p:nvSpPr>
        <p:spPr>
          <a:xfrm>
            <a:off x="206925" y="197375"/>
            <a:ext cx="2258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do it</a:t>
            </a:r>
            <a:endParaRPr/>
          </a:p>
        </p:txBody>
      </p:sp>
      <p:sp>
        <p:nvSpPr>
          <p:cNvPr id="163" name="Google Shape;163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3887" y="65950"/>
            <a:ext cx="6322175" cy="450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0"/>
          <p:cNvSpPr txBox="1"/>
          <p:nvPr>
            <p:ph idx="12" type="sldNum"/>
          </p:nvPr>
        </p:nvSpPr>
        <p:spPr>
          <a:xfrm>
            <a:off x="8472448" y="4749900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6" name="Google Shape;16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141328">
            <a:off x="6160169" y="1705993"/>
            <a:ext cx="487913" cy="4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3664614">
            <a:off x="5930844" y="1110543"/>
            <a:ext cx="487913" cy="4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933134">
            <a:off x="5075419" y="1786669"/>
            <a:ext cx="487913" cy="487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5">
            <a:alphaModFix/>
          </a:blip>
          <a:srcRect b="0" l="7984" r="7075" t="0"/>
          <a:stretch/>
        </p:blipFill>
        <p:spPr>
          <a:xfrm>
            <a:off x="7037300" y="681825"/>
            <a:ext cx="1839824" cy="121835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" name="Google Shape;170;p20"/>
          <p:cNvSpPr/>
          <p:nvPr/>
        </p:nvSpPr>
        <p:spPr>
          <a:xfrm>
            <a:off x="2752725" y="209550"/>
            <a:ext cx="6124500" cy="1905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rgbClr val="212121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0"/>
          <p:cNvSpPr txBox="1"/>
          <p:nvPr/>
        </p:nvSpPr>
        <p:spPr>
          <a:xfrm>
            <a:off x="6939325" y="149625"/>
            <a:ext cx="2035800" cy="5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</a:t>
            </a: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Joseph Olmsted for NASA, 2020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72" name="Google Shape;172;p20"/>
          <p:cNvCxnSpPr/>
          <p:nvPr/>
        </p:nvCxnSpPr>
        <p:spPr>
          <a:xfrm>
            <a:off x="6438900" y="714375"/>
            <a:ext cx="457200" cy="12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3" name="Google Shape;173;p20"/>
          <p:cNvSpPr txBox="1"/>
          <p:nvPr/>
        </p:nvSpPr>
        <p:spPr>
          <a:xfrm>
            <a:off x="5567925" y="4152900"/>
            <a:ext cx="3309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Illustration: NASA, ESA, and Z. Levy (STScI), 2017</a:t>
            </a:r>
            <a:endParaRPr sz="105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20"/>
          <p:cNvSpPr txBox="1"/>
          <p:nvPr>
            <p:ph idx="1" type="body"/>
          </p:nvPr>
        </p:nvSpPr>
        <p:spPr>
          <a:xfrm>
            <a:off x="259275" y="953100"/>
            <a:ext cx="2153700" cy="3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Use light traveling from Quasars (and some stars) to “see into” the bubble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Use kinematic model (i.e. equations of motion!) to “reverse engineer” information about how the bubbles were created</a:t>
            </a:r>
            <a:endParaRPr sz="1300"/>
          </a:p>
        </p:txBody>
      </p:sp>
      <p:sp>
        <p:nvSpPr>
          <p:cNvPr id="175" name="Google Shape;175;p20"/>
          <p:cNvSpPr txBox="1"/>
          <p:nvPr/>
        </p:nvSpPr>
        <p:spPr>
          <a:xfrm>
            <a:off x="6073550" y="310625"/>
            <a:ext cx="732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Quasar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>
            <p:ph type="title"/>
          </p:nvPr>
        </p:nvSpPr>
        <p:spPr>
          <a:xfrm>
            <a:off x="206925" y="197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How’s it going?</a:t>
            </a:r>
            <a:endParaRPr/>
          </a:p>
        </p:txBody>
      </p:sp>
      <p:sp>
        <p:nvSpPr>
          <p:cNvPr id="181" name="Google Shape;181;p21"/>
          <p:cNvSpPr txBox="1"/>
          <p:nvPr>
            <p:ph idx="1" type="body"/>
          </p:nvPr>
        </p:nvSpPr>
        <p:spPr>
          <a:xfrm>
            <a:off x="311700" y="898238"/>
            <a:ext cx="4079400" cy="147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We’ve successfully modeled a few sightlines!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We’ve estimated an age of around 5-6 Million Years</a:t>
            </a:r>
            <a:endParaRPr sz="1600"/>
          </a:p>
        </p:txBody>
      </p:sp>
      <p:sp>
        <p:nvSpPr>
          <p:cNvPr id="182" name="Google Shape;182;p21"/>
          <p:cNvSpPr txBox="1"/>
          <p:nvPr>
            <p:ph idx="12" type="sldNum"/>
          </p:nvPr>
        </p:nvSpPr>
        <p:spPr>
          <a:xfrm>
            <a:off x="8412448" y="4699775"/>
            <a:ext cx="6714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1"/>
          <p:cNvSpPr txBox="1"/>
          <p:nvPr/>
        </p:nvSpPr>
        <p:spPr>
          <a:xfrm>
            <a:off x="311700" y="20791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sounds old but…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b="39798" l="8167" r="7022" t="0"/>
          <a:stretch/>
        </p:blipFill>
        <p:spPr>
          <a:xfrm>
            <a:off x="4918900" y="306325"/>
            <a:ext cx="3919401" cy="278202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/>
          <p:nvPr/>
        </p:nvSpPr>
        <p:spPr>
          <a:xfrm>
            <a:off x="5052500" y="3283525"/>
            <a:ext cx="36522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This is showing where we would expect stuff to be in our model, going from 1 million years to 8 million years, where each new line is 500,000 years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SA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