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e05e2b3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e05e2b3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Neutrinos are what drive the supernova explosion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e85ff7792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e85ff7792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935609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d935609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More on flavor changing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Pictures - neutirnos are what help drive explosion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Pictures - flavor changing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Why does flavor changing matter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Caroline picture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Fundamental physics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Better understand how neutrinos 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more about neutrino rarely interact with matter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dfb669bb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dfb669b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dfb669b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dfb669b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d82ce5cdb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d82ce5cd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d82ce5cd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d82ce5cd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d82ce5cdb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d82ce5cdb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7475" y="72550"/>
            <a:ext cx="1737525" cy="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98" y="487795"/>
            <a:ext cx="548698" cy="55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1" name="Google Shape;9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7475" y="72550"/>
            <a:ext cx="1737525" cy="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98" y="487795"/>
            <a:ext cx="548698" cy="55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9" name="Google Shape;39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7475" y="72550"/>
            <a:ext cx="1737525" cy="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98" y="487795"/>
            <a:ext cx="548698" cy="55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7475" y="72550"/>
            <a:ext cx="1737525" cy="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98" y="487795"/>
            <a:ext cx="548698" cy="55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7475" y="72550"/>
            <a:ext cx="1737525" cy="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98" y="487795"/>
            <a:ext cx="548698" cy="55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1" name="Google Shape;71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8" name="Google Shape;7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1" name="Google Shape;81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7475" y="72550"/>
            <a:ext cx="1737525" cy="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98" y="487795"/>
            <a:ext cx="548698" cy="55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 Flavor Transformations</a:t>
            </a:r>
            <a:endParaRPr/>
          </a:p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Irene Silvernail and Shan Carter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23" y="547410"/>
            <a:ext cx="7817150" cy="35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797250" y="4601625"/>
            <a:ext cx="285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https://what-if.xkcd.com/73/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4"/>
          <p:cNvSpPr txBox="1"/>
          <p:nvPr>
            <p:ph idx="4294967295" type="title"/>
          </p:nvPr>
        </p:nvSpPr>
        <p:spPr>
          <a:xfrm>
            <a:off x="129150" y="95075"/>
            <a:ext cx="46014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supernova?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500" y="1410475"/>
            <a:ext cx="46196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633625" y="4708550"/>
            <a:ext cx="71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https://spaceplasma.tumblr.com/post/74724944019/supernova-explosion-artists-impression-one-of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0" y="630050"/>
            <a:ext cx="62646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What are neutrinos?</a:t>
            </a:r>
            <a:endParaRPr sz="3000"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229625" y="1470750"/>
            <a:ext cx="3587700" cy="29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Neutrinos are a </a:t>
            </a:r>
            <a:r>
              <a:rPr lang="en" sz="2000"/>
              <a:t>fundamental</a:t>
            </a:r>
            <a:r>
              <a:rPr lang="en" sz="2000"/>
              <a:t> particle, like a proton or neutron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They rarely interact with matter, however, in a supernova, interactions with matter are more frequent</a:t>
            </a:r>
            <a:endParaRPr sz="2000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325" y="1470750"/>
            <a:ext cx="5021874" cy="282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3817325" y="4511925"/>
            <a:ext cx="490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https://ishwarsaini10.medium.com/hunting-neutrinos-ab57c4c7c14f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04400" y="1525375"/>
            <a:ext cx="3408300" cy="25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3 different types of neutrinos in which we call flavors. Electron Type, muon Type and Tao Type.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Neutrinos can change from one flavor to another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17"/>
          <p:cNvSpPr txBox="1"/>
          <p:nvPr/>
        </p:nvSpPr>
        <p:spPr>
          <a:xfrm>
            <a:off x="2643800" y="4632075"/>
            <a:ext cx="62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https://www.vectorstock.com/royalty-free-vector/set-colorful-cartoon-ice-cream-cones-vector-36081483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b="11373" l="0" r="66465" t="40164"/>
          <a:stretch/>
        </p:blipFill>
        <p:spPr>
          <a:xfrm>
            <a:off x="4368775" y="1721450"/>
            <a:ext cx="1642200" cy="256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b="50734" l="15840" r="53106" t="0"/>
          <a:stretch/>
        </p:blipFill>
        <p:spPr>
          <a:xfrm>
            <a:off x="5668800" y="71825"/>
            <a:ext cx="1495500" cy="256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11368" l="67336" r="2467" t="41204"/>
          <a:stretch/>
        </p:blipFill>
        <p:spPr>
          <a:xfrm>
            <a:off x="6948125" y="1776075"/>
            <a:ext cx="1584000" cy="268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6154350" y="655475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927675" y="2217175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μ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584400" y="2294700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τ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124075" y="232076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Imagine…</a:t>
            </a:r>
            <a:endParaRPr sz="3000"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11373" l="0" r="66465" t="40164"/>
          <a:stretch/>
        </p:blipFill>
        <p:spPr>
          <a:xfrm>
            <a:off x="315700" y="956700"/>
            <a:ext cx="1642200" cy="256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874600" y="1452425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μ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11373" l="0" r="66465" t="40164"/>
          <a:stretch/>
        </p:blipFill>
        <p:spPr>
          <a:xfrm>
            <a:off x="1800925" y="1215025"/>
            <a:ext cx="1642200" cy="256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2359825" y="1710750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μ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b="26236" l="0" r="69671" t="44598"/>
          <a:stretch/>
        </p:blipFill>
        <p:spPr>
          <a:xfrm>
            <a:off x="1114950" y="3517200"/>
            <a:ext cx="1485300" cy="15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1673850" y="3778750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μ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774450" y="2337900"/>
            <a:ext cx="1595100" cy="99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3807300" y="2634900"/>
            <a:ext cx="15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TRANSFORM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50734" l="15840" r="53106" t="0"/>
          <a:stretch/>
        </p:blipFill>
        <p:spPr>
          <a:xfrm>
            <a:off x="5336700" y="42475"/>
            <a:ext cx="1495500" cy="256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11368" l="67336" r="2467" t="41204"/>
          <a:stretch/>
        </p:blipFill>
        <p:spPr>
          <a:xfrm>
            <a:off x="7186100" y="894600"/>
            <a:ext cx="1584000" cy="268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822375" y="1413225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τ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5822250" y="611775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11373" l="0" r="66465" t="40164"/>
          <a:stretch/>
        </p:blipFill>
        <p:spPr>
          <a:xfrm>
            <a:off x="5985625" y="2497500"/>
            <a:ext cx="1642200" cy="256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6544525" y="3091150"/>
            <a:ext cx="52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ν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μ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120175" y="280800"/>
            <a:ext cx="59430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Run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120175" y="771450"/>
            <a:ext cx="73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probability that, at a given radius, an electron neutrino will stay an electron neutrino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025" y="1443250"/>
            <a:ext cx="5036850" cy="34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216525" y="215250"/>
            <a:ext cx="60048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Run:</a:t>
            </a:r>
            <a:endParaRPr sz="1400"/>
          </a:p>
        </p:txBody>
      </p:sp>
      <p:grpSp>
        <p:nvGrpSpPr>
          <p:cNvPr id="168" name="Google Shape;168;p20"/>
          <p:cNvGrpSpPr/>
          <p:nvPr/>
        </p:nvGrpSpPr>
        <p:grpSpPr>
          <a:xfrm>
            <a:off x="15718825" y="20880500"/>
            <a:ext cx="9671025" cy="7413450"/>
            <a:chOff x="15765250" y="20384575"/>
            <a:chExt cx="9671025" cy="7413450"/>
          </a:xfrm>
        </p:grpSpPr>
        <p:pic>
          <p:nvPicPr>
            <p:cNvPr id="169" name="Google Shape;16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627750" y="20384575"/>
              <a:ext cx="4808525" cy="3510825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70" name="Google Shape;170;p20"/>
            <p:cNvSpPr txBox="1"/>
            <p:nvPr/>
          </p:nvSpPr>
          <p:spPr>
            <a:xfrm rot="-5400000">
              <a:off x="14234650" y="21994625"/>
              <a:ext cx="3769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/>
                <a:t>Probability e—&gt;e</a:t>
              </a:r>
              <a:endParaRPr sz="3400"/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21067750" y="27090025"/>
              <a:ext cx="2656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/>
                <a:t>Radius (cm)</a:t>
              </a:r>
              <a:endParaRPr sz="3400"/>
            </a:p>
          </p:txBody>
        </p:sp>
      </p:grpSp>
      <p:grpSp>
        <p:nvGrpSpPr>
          <p:cNvPr id="172" name="Google Shape;172;p20"/>
          <p:cNvGrpSpPr/>
          <p:nvPr/>
        </p:nvGrpSpPr>
        <p:grpSpPr>
          <a:xfrm>
            <a:off x="1625056" y="1596745"/>
            <a:ext cx="4947389" cy="3564954"/>
            <a:chOff x="2370650" y="1596750"/>
            <a:chExt cx="3294525" cy="2179600"/>
          </a:xfrm>
        </p:grpSpPr>
        <p:pic>
          <p:nvPicPr>
            <p:cNvPr id="173" name="Google Shape;173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19550" y="1596750"/>
              <a:ext cx="2945625" cy="2066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0"/>
            <p:cNvSpPr txBox="1"/>
            <p:nvPr/>
          </p:nvSpPr>
          <p:spPr>
            <a:xfrm>
              <a:off x="3631800" y="3531550"/>
              <a:ext cx="1121100" cy="2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Radius (cm)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5" name="Google Shape;175;p20"/>
            <p:cNvSpPr txBox="1"/>
            <p:nvPr/>
          </p:nvSpPr>
          <p:spPr>
            <a:xfrm rot="-5400000">
              <a:off x="1743650" y="2438550"/>
              <a:ext cx="1520400" cy="2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Probability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 e—&gt;e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6" name="Google Shape;176;p20"/>
          <p:cNvSpPr txBox="1"/>
          <p:nvPr/>
        </p:nvSpPr>
        <p:spPr>
          <a:xfrm>
            <a:off x="1903875" y="805325"/>
            <a:ext cx="494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This also shows the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probability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that an electron neutrino will survive and not transform however they behaved a little differently.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172850" y="2589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524575" y="1640450"/>
            <a:ext cx="6971400" cy="25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different values for the variables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Run a more complex  code that better simulates neutrino behaviors and compare those results to the simpler code we already ran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