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Lato"/>
      <p:regular r:id="rId11"/>
      <p:bold r:id="rId12"/>
      <p:italic r:id="rId13"/>
      <p:boldItalic r:id="rId14"/>
    </p:embeddedFon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ghRWKOtGD9/eOFDqaWaT/oRHAR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regular.fntdata"/><Relationship Id="rId10" Type="http://schemas.openxmlformats.org/officeDocument/2006/relationships/slide" Target="slides/slide6.xml"/><Relationship Id="rId13" Type="http://schemas.openxmlformats.org/officeDocument/2006/relationships/font" Target="fonts/Lato-italic.fntdata"/><Relationship Id="rId12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regular.fntdata"/><Relationship Id="rId14" Type="http://schemas.openxmlformats.org/officeDocument/2006/relationships/font" Target="fonts/Lato-boldItalic.fntdata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Name, school, studying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Advisor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Introduce topic – “I’ve been working this summer to create simulations to try to match observations of a SNR called Cassiopeia A. This would help us understand possible environments surrounding large stars when they die.”</a:t>
            </a:r>
            <a:endParaRPr/>
          </a:p>
        </p:txBody>
      </p:sp>
      <p:sp>
        <p:nvSpPr>
          <p:cNvPr id="150" name="Google Shape;15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/>
              <a:t>Explain that Cas A is the remains of a CC supernova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/>
              <a:t>Explain how a core collapse occurs.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/>
              <a:t>Define ejecta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/>
              <a:t>Define SNR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/>
              <a:t>Cas A is unique b/c of age and jet structures (“which are circled in white on the image shown”) which contain elements “heavier than helium”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/>
              <a:t>Heavy elements pass the lighter elements during the explosion</a:t>
            </a:r>
            <a:endParaRPr/>
          </a:p>
        </p:txBody>
      </p:sp>
      <p:sp>
        <p:nvSpPr>
          <p:cNvPr id="160" name="Google Shape;16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/>
              <a:t>Explain hypothesis regarding the density profile around the star. Ejecta moves faster through lower density b/c there is less material to move out of the way.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/>
              <a:t>Research that I’ve been doing: using a computer code to run simulations: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/>
              <a:t>Incorporate equation to change the density around the star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/>
              <a:t>65 combinations/versions, hundreds of runs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/>
              <a:t>Change the way the ejecta is modeled – still symmetrical</a:t>
            </a:r>
            <a:endParaRPr/>
          </a:p>
          <a:p>
            <a:pPr indent="-171450" lvl="2" marL="10858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/>
              <a:t>Produced more prominent jets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/>
              <a:t>Look at ratio between equator and jets to determine best candidates for values in the equation</a:t>
            </a:r>
            <a:endParaRPr/>
          </a:p>
        </p:txBody>
      </p:sp>
      <p:sp>
        <p:nvSpPr>
          <p:cNvPr id="178" name="Google Shape;17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Example of 2D simulation.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Follows jet growth – everything is expanding outward but b/c the jet is expanding so much faster, the other areas look like they remain the same or even shrink (not accurate to reality)</a:t>
            </a:r>
            <a:endParaRPr/>
          </a:p>
        </p:txBody>
      </p:sp>
      <p:sp>
        <p:nvSpPr>
          <p:cNvPr id="194" name="Google Shape;19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Next steps – run a longer 3D model to produce more evolved jets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Track the movement of elements through the simulation – see if elements near the core reach the outer portions of the jets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Look at the velocity of the ejecta to better understand how it is moving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I’m optimistic!</a:t>
            </a:r>
            <a:endParaRPr/>
          </a:p>
        </p:txBody>
      </p:sp>
      <p:sp>
        <p:nvSpPr>
          <p:cNvPr id="203" name="Google Shape;20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213" name="Google Shape;21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0" name="Google Shape;110;p21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21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2" name="Google Shape;112;p21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3" name="Google Shape;113;p21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4" name="Google Shape;114;p21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2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22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3" name="Google Shape;123;p22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22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22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6" name="Google Shape;126;p22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22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22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9" name="Google Shape;129;p22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22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22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0" name="Google Shape;60;p14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7" name="Google Shape;67;p15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7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7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/>
          <p:nvPr>
            <p:ph type="ctrTitle"/>
          </p:nvPr>
        </p:nvSpPr>
        <p:spPr>
          <a:xfrm>
            <a:off x="1074198" y="1140119"/>
            <a:ext cx="1004360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Shaping a Supernova</a:t>
            </a:r>
            <a:endParaRPr/>
          </a:p>
        </p:txBody>
      </p:sp>
      <p:sp>
        <p:nvSpPr>
          <p:cNvPr id="153" name="Google Shape;153;p1"/>
          <p:cNvSpPr txBox="1"/>
          <p:nvPr>
            <p:ph idx="1" type="subTitle"/>
          </p:nvPr>
        </p:nvSpPr>
        <p:spPr>
          <a:xfrm>
            <a:off x="1524000" y="3602037"/>
            <a:ext cx="9144000" cy="309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SIERRA GENNÉ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ADVISED BY JOHN BLONDIN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COMPUTATIONAL AND DATA SCIENCE IN ASTROPHYSICS PROGRAM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NORTH CAROLINA STATE UNIVERSITY </a:t>
            </a:r>
            <a:endParaRPr/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676" y="5925994"/>
            <a:ext cx="1714439" cy="2718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SF Logo | NSF - National Science Foundation" id="155" name="Google Shape;1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514" y="5294135"/>
            <a:ext cx="1257148" cy="126371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6774" y="1441475"/>
            <a:ext cx="5016800" cy="368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"/>
          <p:cNvSpPr txBox="1"/>
          <p:nvPr>
            <p:ph type="title"/>
          </p:nvPr>
        </p:nvSpPr>
        <p:spPr>
          <a:xfrm>
            <a:off x="646110" y="452718"/>
            <a:ext cx="9086469" cy="829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Cassiopeia A</a:t>
            </a:r>
            <a:endParaRPr/>
          </a:p>
        </p:txBody>
      </p:sp>
      <p:sp>
        <p:nvSpPr>
          <p:cNvPr id="164" name="Google Shape;164;p2"/>
          <p:cNvSpPr txBox="1"/>
          <p:nvPr>
            <p:ph idx="1" type="body"/>
          </p:nvPr>
        </p:nvSpPr>
        <p:spPr>
          <a:xfrm>
            <a:off x="536770" y="1441468"/>
            <a:ext cx="6454002" cy="19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Supernova remnant, core-collapse supernova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~330 years old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Unique shape - jets</a:t>
            </a:r>
            <a:endParaRPr/>
          </a:p>
        </p:txBody>
      </p:sp>
      <p:pic>
        <p:nvPicPr>
          <p:cNvPr id="165" name="Google Shape;16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619" y="3498369"/>
            <a:ext cx="3225490" cy="244512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"/>
          <p:cNvSpPr txBox="1"/>
          <p:nvPr/>
        </p:nvSpPr>
        <p:spPr>
          <a:xfrm>
            <a:off x="461962" y="5957753"/>
            <a:ext cx="374427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R.J. Hall - Illustration by contributor (After Modelling Supernovae with PHOENIX.), CC BY 2.5, https://commons.wikimedia.org/w/index.php?curid=1473159</a:t>
            </a:r>
            <a:endParaRPr/>
          </a:p>
        </p:txBody>
      </p:sp>
      <p:sp>
        <p:nvSpPr>
          <p:cNvPr id="167" name="Google Shape;167;p2"/>
          <p:cNvSpPr txBox="1"/>
          <p:nvPr/>
        </p:nvSpPr>
        <p:spPr>
          <a:xfrm>
            <a:off x="7522375" y="6222675"/>
            <a:ext cx="4239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images-assets.nasa.gov/image/PIA03519/PIA03519~orig.jpg</a:t>
            </a:r>
            <a:endParaRPr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DDDDDD"/>
                </a:solidFill>
                <a:highlight>
                  <a:srgbClr val="26282F"/>
                </a:highlight>
              </a:rPr>
              <a:t>NASA/JPL-Caltech/STScI/CXC/SAO&lt;br /&gt; Animation: NASA/JPL-Caltech/Univ. of Ariz./STScI/CXC/SAO</a:t>
            </a:r>
            <a:endParaRPr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69" name="Google Shape;169;p2"/>
          <p:cNvSpPr/>
          <p:nvPr/>
        </p:nvSpPr>
        <p:spPr>
          <a:xfrm rot="1365615">
            <a:off x="7102114" y="2048260"/>
            <a:ext cx="2260414" cy="1188488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0" name="Google Shape;170;p2"/>
          <p:cNvCxnSpPr>
            <a:stCxn id="169" idx="2"/>
            <a:endCxn id="171" idx="1"/>
          </p:cNvCxnSpPr>
          <p:nvPr/>
        </p:nvCxnSpPr>
        <p:spPr>
          <a:xfrm flipH="1">
            <a:off x="4837522" y="2205254"/>
            <a:ext cx="2352600" cy="17829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" name="Google Shape;172;p2"/>
          <p:cNvSpPr/>
          <p:nvPr/>
        </p:nvSpPr>
        <p:spPr>
          <a:xfrm rot="974711">
            <a:off x="10723539" y="3299480"/>
            <a:ext cx="960864" cy="687156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2"/>
          <p:cNvPicPr preferRelativeResize="0"/>
          <p:nvPr/>
        </p:nvPicPr>
        <p:blipFill rotWithShape="1">
          <a:blip r:embed="rId3">
            <a:alphaModFix/>
          </a:blip>
          <a:srcRect b="43281" l="4396" r="39527" t="13818"/>
          <a:stretch/>
        </p:blipFill>
        <p:spPr>
          <a:xfrm>
            <a:off x="4125525" y="3588213"/>
            <a:ext cx="4862700" cy="27315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73" name="Google Shape;173;p2"/>
          <p:cNvCxnSpPr>
            <a:stCxn id="169" idx="6"/>
            <a:endCxn id="171" idx="6"/>
          </p:cNvCxnSpPr>
          <p:nvPr/>
        </p:nvCxnSpPr>
        <p:spPr>
          <a:xfrm flipH="1">
            <a:off x="8988322" y="3079754"/>
            <a:ext cx="286200" cy="18741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2"/>
          <p:cNvSpPr txBox="1"/>
          <p:nvPr/>
        </p:nvSpPr>
        <p:spPr>
          <a:xfrm>
            <a:off x="10259875" y="5147500"/>
            <a:ext cx="1501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False Color Image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/>
          <p:nvPr>
            <p:ph type="title"/>
          </p:nvPr>
        </p:nvSpPr>
        <p:spPr>
          <a:xfrm>
            <a:off x="646111" y="452718"/>
            <a:ext cx="9404723" cy="993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My Research</a:t>
            </a:r>
            <a:endParaRPr/>
          </a:p>
        </p:txBody>
      </p:sp>
      <p:sp>
        <p:nvSpPr>
          <p:cNvPr id="181" name="Google Shape;181;p3"/>
          <p:cNvSpPr txBox="1"/>
          <p:nvPr>
            <p:ph idx="1" type="body"/>
          </p:nvPr>
        </p:nvSpPr>
        <p:spPr>
          <a:xfrm>
            <a:off x="344405" y="1324945"/>
            <a:ext cx="5461741" cy="259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Denser around the equator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Ejecta moves faster through less dense material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The ejecta has the same density profile in all directions</a:t>
            </a:r>
            <a:endParaRPr/>
          </a:p>
        </p:txBody>
      </p:sp>
      <p:pic>
        <p:nvPicPr>
          <p:cNvPr id="182" name="Google Shape;182;p3"/>
          <p:cNvPicPr preferRelativeResize="0"/>
          <p:nvPr/>
        </p:nvPicPr>
        <p:blipFill rotWithShape="1">
          <a:blip r:embed="rId3">
            <a:alphaModFix/>
          </a:blip>
          <a:srcRect b="18474" l="4702" r="0" t="8889"/>
          <a:stretch/>
        </p:blipFill>
        <p:spPr>
          <a:xfrm>
            <a:off x="6614747" y="1380935"/>
            <a:ext cx="4069578" cy="20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"/>
          <p:cNvSpPr txBox="1"/>
          <p:nvPr/>
        </p:nvSpPr>
        <p:spPr>
          <a:xfrm>
            <a:off x="10838518" y="2840611"/>
            <a:ext cx="1373217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Own Work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Alpha = 15.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Beta = 0.100</a:t>
            </a:r>
            <a:endParaRPr/>
          </a:p>
        </p:txBody>
      </p:sp>
      <p:sp>
        <p:nvSpPr>
          <p:cNvPr id="184" name="Google Shape;184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pic>
        <p:nvPicPr>
          <p:cNvPr id="185" name="Google Shape;185;p3"/>
          <p:cNvPicPr preferRelativeResize="0"/>
          <p:nvPr/>
        </p:nvPicPr>
        <p:blipFill rotWithShape="1">
          <a:blip r:embed="rId4">
            <a:alphaModFix/>
          </a:blip>
          <a:srcRect b="17087" l="7712" r="23134" t="23070"/>
          <a:stretch/>
        </p:blipFill>
        <p:spPr>
          <a:xfrm>
            <a:off x="1238252" y="3969064"/>
            <a:ext cx="3999176" cy="236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"/>
          <p:cNvPicPr preferRelativeResize="0"/>
          <p:nvPr/>
        </p:nvPicPr>
        <p:blipFill rotWithShape="1">
          <a:blip r:embed="rId5">
            <a:alphaModFix/>
          </a:blip>
          <a:srcRect b="20541" l="6912" r="24069" t="24147"/>
          <a:stretch/>
        </p:blipFill>
        <p:spPr>
          <a:xfrm>
            <a:off x="6502820" y="3915508"/>
            <a:ext cx="4293434" cy="234998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"/>
          <p:cNvSpPr txBox="1"/>
          <p:nvPr/>
        </p:nvSpPr>
        <p:spPr>
          <a:xfrm>
            <a:off x="1048858" y="6272848"/>
            <a:ext cx="4377963" cy="585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</a:pPr>
            <a:r>
              <a:rPr b="0" i="0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a Logarithmic Ejecta Model</a:t>
            </a:r>
            <a:endParaRPr/>
          </a:p>
        </p:txBody>
      </p:sp>
      <p:sp>
        <p:nvSpPr>
          <p:cNvPr id="188" name="Google Shape;188;p3"/>
          <p:cNvSpPr txBox="1"/>
          <p:nvPr/>
        </p:nvSpPr>
        <p:spPr>
          <a:xfrm>
            <a:off x="6460555" y="6229256"/>
            <a:ext cx="4377963" cy="481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</a:pPr>
            <a:r>
              <a:rPr b="0" i="0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a Power Law Ejecta Model</a:t>
            </a: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6634633" y="4276140"/>
            <a:ext cx="1617433" cy="246810"/>
          </a:xfrm>
          <a:prstGeom prst="rect">
            <a:avLst/>
          </a:prstGeom>
          <a:solidFill>
            <a:srgbClr val="F3F3F3"/>
          </a:solidFill>
          <a:ln cap="rnd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10416929" y="5975341"/>
            <a:ext cx="1373217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Own Work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Alpha = 17.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Beta = 0.010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"/>
          <p:cNvPicPr preferRelativeResize="0"/>
          <p:nvPr/>
        </p:nvPicPr>
        <p:blipFill rotWithShape="1">
          <a:blip r:embed="rId3">
            <a:alphaModFix/>
          </a:blip>
          <a:srcRect b="0" l="6504" r="0" t="15512"/>
          <a:stretch/>
        </p:blipFill>
        <p:spPr>
          <a:xfrm>
            <a:off x="2988079" y="1219201"/>
            <a:ext cx="6215841" cy="536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"/>
          <p:cNvSpPr txBox="1"/>
          <p:nvPr/>
        </p:nvSpPr>
        <p:spPr>
          <a:xfrm>
            <a:off x="9364225" y="6054440"/>
            <a:ext cx="1373217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Own Work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Alpha = 17.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Beta = 0.010</a:t>
            </a:r>
            <a:endParaRPr/>
          </a:p>
        </p:txBody>
      </p:sp>
      <p:sp>
        <p:nvSpPr>
          <p:cNvPr id="198" name="Google Shape;198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99" name="Google Shape;199;p4"/>
          <p:cNvSpPr txBox="1"/>
          <p:nvPr/>
        </p:nvSpPr>
        <p:spPr>
          <a:xfrm>
            <a:off x="646111" y="452718"/>
            <a:ext cx="9404723" cy="993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0" i="0" lang="en-US" sz="4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Simulation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3-D Modeling &amp; Next Steps</a:t>
            </a:r>
            <a:endParaRPr/>
          </a:p>
        </p:txBody>
      </p:sp>
      <p:sp>
        <p:nvSpPr>
          <p:cNvPr id="206" name="Google Shape;206;p5"/>
          <p:cNvSpPr txBox="1"/>
          <p:nvPr>
            <p:ph idx="1" type="body"/>
          </p:nvPr>
        </p:nvSpPr>
        <p:spPr>
          <a:xfrm>
            <a:off x="1124334" y="1743592"/>
            <a:ext cx="6443116" cy="3086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3-D model is the recent development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Multiple dimensions is needed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Tracking elements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Velocity of ejecta</a:t>
            </a:r>
            <a:endParaRPr/>
          </a:p>
          <a:p>
            <a:pPr indent="-2413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07" name="Google Shape;207;p5"/>
          <p:cNvSpPr txBox="1"/>
          <p:nvPr/>
        </p:nvSpPr>
        <p:spPr>
          <a:xfrm>
            <a:off x="4886906" y="5891555"/>
            <a:ext cx="1373217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Own Work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Alpha = 17.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Beta = 0.010</a:t>
            </a:r>
            <a:endParaRPr/>
          </a:p>
        </p:txBody>
      </p:sp>
      <p:sp>
        <p:nvSpPr>
          <p:cNvPr id="208" name="Google Shape;208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pic>
        <p:nvPicPr>
          <p:cNvPr id="209" name="Google Shape;209;p5"/>
          <p:cNvPicPr preferRelativeResize="0"/>
          <p:nvPr/>
        </p:nvPicPr>
        <p:blipFill rotWithShape="1">
          <a:blip r:embed="rId3">
            <a:alphaModFix/>
          </a:blip>
          <a:srcRect b="0" l="20829" r="0" t="11009"/>
          <a:stretch/>
        </p:blipFill>
        <p:spPr>
          <a:xfrm>
            <a:off x="6260123" y="2334133"/>
            <a:ext cx="5295327" cy="406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/>
          <p:nvPr>
            <p:ph type="title"/>
          </p:nvPr>
        </p:nvSpPr>
        <p:spPr>
          <a:xfrm>
            <a:off x="4027952" y="1647851"/>
            <a:ext cx="4136096" cy="79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Thank you!</a:t>
            </a:r>
            <a:br>
              <a:rPr lang="en-US"/>
            </a:br>
            <a:endParaRPr/>
          </a:p>
        </p:txBody>
      </p:sp>
      <p:sp>
        <p:nvSpPr>
          <p:cNvPr id="216" name="Google Shape;216;p6"/>
          <p:cNvSpPr txBox="1"/>
          <p:nvPr/>
        </p:nvSpPr>
        <p:spPr>
          <a:xfrm>
            <a:off x="1783515" y="3814896"/>
            <a:ext cx="3279428" cy="2046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</a:pPr>
            <a:r>
              <a:rPr b="0" i="0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References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►"/>
            </a:pPr>
            <a:r>
              <a:rPr b="0" i="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Hwang, U., Laming, J. M., Badenes, C.,</a:t>
            </a:r>
            <a:br>
              <a:rPr b="0" i="0" lang="en-U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 al. 2004, The Astrophysical Journal,</a:t>
            </a:r>
            <a:br>
              <a:rPr b="0" i="0" lang="en-U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615, L117, doi: 10.1086/426186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►"/>
            </a:pPr>
            <a:r>
              <a:rPr b="0" i="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Borkowski, K., Szymkowiak, A. E.,</a:t>
            </a:r>
            <a:br>
              <a:rPr b="0" i="0" lang="en-U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Blondin, J. M., &amp; Sarazin, C. L. 1996,</a:t>
            </a:r>
            <a:br>
              <a:rPr b="0" i="0" lang="en-U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Astrophysical Journal, 466, 866,</a:t>
            </a:r>
            <a:br>
              <a:rPr b="0" i="0" lang="en-U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doi: 10.1086/177560</a:t>
            </a:r>
            <a:endParaRPr/>
          </a:p>
          <a:p>
            <a:pPr indent="-28194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</a:pPr>
            <a:r>
              <a:t/>
            </a:r>
            <a:endParaRPr b="0" i="0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7129058" y="3814896"/>
            <a:ext cx="3691341" cy="1395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</a:pPr>
            <a:r>
              <a:rPr b="0" i="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►"/>
            </a:pPr>
            <a:r>
              <a:rPr b="0" i="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Science Foundation REU Program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►"/>
            </a:pPr>
            <a:r>
              <a:rPr b="0" i="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FTS Team</a:t>
            </a:r>
            <a:br>
              <a:rPr b="0" i="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2022-07-21T21:35:24Z</dcterms:created>
  <dc:creator>Sierra Genne</dc:creator>
</cp:coreProperties>
</file>