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Zoe Rosenberg, and I attend Rutgers University in New Jersey. My </a:t>
            </a:r>
            <a:r>
              <a:rPr lang="en"/>
              <a:t>project</a:t>
            </a:r>
            <a:r>
              <a:rPr lang="en"/>
              <a:t> is ___, and I’m working with Dr. Frohlich and Dr. Blondin</a:t>
            </a:r>
            <a:endParaRPr/>
          </a:p>
          <a:p>
            <a:pPr indent="0" lvl="0" marL="0" rtl="0" algn="l">
              <a:spcBef>
                <a:spcPts val="0"/>
              </a:spcBef>
              <a:spcAft>
                <a:spcPts val="0"/>
              </a:spcAft>
              <a:buNone/>
            </a:pPr>
            <a:r>
              <a:rPr lang="en"/>
              <a:t>***Remember to be engaged &amp; enthusiastic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d6e9d20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d6e9d2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CCSN and Thermonuclear SN, observed thru spectra and light curves</a:t>
            </a:r>
            <a:endParaRPr/>
          </a:p>
          <a:p>
            <a:pPr indent="0" lvl="0" marL="0" rtl="0" algn="l">
              <a:spcBef>
                <a:spcPts val="0"/>
              </a:spcBef>
              <a:spcAft>
                <a:spcPts val="0"/>
              </a:spcAft>
              <a:buNone/>
            </a:pPr>
            <a:r>
              <a:rPr lang="en"/>
              <a:t>VMSs begin their lives with between 140 and 260 Msun.</a:t>
            </a:r>
            <a:endParaRPr/>
          </a:p>
          <a:p>
            <a:pPr indent="0" lvl="0" marL="0" rtl="0" algn="l">
              <a:spcBef>
                <a:spcPts val="0"/>
              </a:spcBef>
              <a:spcAft>
                <a:spcPts val="0"/>
              </a:spcAft>
              <a:buNone/>
            </a:pPr>
            <a:r>
              <a:rPr lang="en"/>
              <a:t>C&amp;O core size?</a:t>
            </a:r>
            <a:endParaRPr/>
          </a:p>
          <a:p>
            <a:pPr indent="0" lvl="0" marL="0" rtl="0" algn="l">
              <a:spcBef>
                <a:spcPts val="0"/>
              </a:spcBef>
              <a:spcAft>
                <a:spcPts val="0"/>
              </a:spcAft>
              <a:buNone/>
            </a:pPr>
            <a:r>
              <a:rPr lang="en"/>
              <a:t>Clarify that the graphic shown doesn’t include PISN parent stars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d6e9d20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d6e9d20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…Oxygen burning reverses the collapse and explodes the star</a:t>
            </a:r>
            <a:endParaRPr/>
          </a:p>
          <a:p>
            <a:pPr indent="0" lvl="0" marL="0" rtl="0" algn="l">
              <a:spcBef>
                <a:spcPts val="0"/>
              </a:spcBef>
              <a:spcAft>
                <a:spcPts val="0"/>
              </a:spcAft>
              <a:buNone/>
            </a:pPr>
            <a:r>
              <a:rPr lang="en"/>
              <a:t>Image: Artist rendition re: what a PISN parent star would look like, shows where the PI process occurs (in core)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d6e9d208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d6e9d208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Hydrodynamics→ motion of fluid (gas from explosion)</a:t>
            </a:r>
            <a:endParaRPr/>
          </a:p>
          <a:p>
            <a:pPr indent="0" lvl="0" marL="0" rtl="0" algn="l">
              <a:spcBef>
                <a:spcPts val="0"/>
              </a:spcBef>
              <a:spcAft>
                <a:spcPts val="0"/>
              </a:spcAft>
              <a:buNone/>
            </a:pPr>
            <a:r>
              <a:rPr lang="en"/>
              <a:t>1D graphs; spherically symmetric SNR</a:t>
            </a:r>
            <a:endParaRPr/>
          </a:p>
          <a:p>
            <a:pPr indent="0" lvl="0" marL="0" rtl="0" algn="l">
              <a:spcBef>
                <a:spcPts val="0"/>
              </a:spcBef>
              <a:spcAft>
                <a:spcPts val="0"/>
              </a:spcAft>
              <a:buNone/>
            </a:pPr>
            <a:r>
              <a:rPr lang="en"/>
              <a:t>Keep in mind that t=0 isn’t the time of the explosion, it’s a few mins after</a:t>
            </a:r>
            <a:endParaRPr/>
          </a:p>
          <a:p>
            <a:pPr indent="0" lvl="0" marL="0" rtl="0" algn="l">
              <a:spcBef>
                <a:spcPts val="0"/>
              </a:spcBef>
              <a:spcAft>
                <a:spcPts val="0"/>
              </a:spcAft>
              <a:buNone/>
            </a:pPr>
            <a:r>
              <a:rPr lang="en"/>
              <a:t>3D can actually look at what it would look like more or less, can visually see rather than a line graph</a:t>
            </a:r>
            <a:endParaRPr/>
          </a:p>
          <a:p>
            <a:pPr indent="0" lvl="0" marL="0" rtl="0" algn="l">
              <a:spcBef>
                <a:spcPts val="0"/>
              </a:spcBef>
              <a:spcAft>
                <a:spcPts val="0"/>
              </a:spcAft>
              <a:buNone/>
            </a:pPr>
            <a:r>
              <a:rPr lang="en"/>
              <a:t>Touch upon little drawings; can look at radius over time but also density, pressure, temperature, velocity, and location of different elements in the remnant</a:t>
            </a:r>
            <a:endParaRPr/>
          </a:p>
          <a:p>
            <a:pPr indent="0" lvl="0" marL="0" rtl="0" algn="l">
              <a:spcBef>
                <a:spcPts val="0"/>
              </a:spcBef>
              <a:spcAft>
                <a:spcPts val="0"/>
              </a:spcAft>
              <a:buNone/>
            </a:pPr>
            <a:r>
              <a:rPr lang="en"/>
              <a:t>Excited about the project because…</a:t>
            </a:r>
            <a:endParaRPr/>
          </a:p>
          <a:p>
            <a:pPr indent="0" lvl="0" marL="0" rtl="0" algn="l">
              <a:spcBef>
                <a:spcPts val="0"/>
              </a:spcBef>
              <a:spcAft>
                <a:spcPts val="0"/>
              </a:spcAft>
              <a:buNone/>
            </a:pPr>
            <a:r>
              <a:rPr lang="en"/>
              <a:t>Important because don’t have evidence of PISN existing, could be a step in the right direction to confirming or denying the theory. There are SNRs right now that we can’t explain, PISN explosion is one theory. If we visualize what the SNR of a PISN would look like, we could help figure out if these confusing remnants come from PISN explosions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d6e9d208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d6e9d208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on to code: ability to track mass fractions (dist. of elements), amount of shocked ejecta </a:t>
            </a:r>
            <a:endParaRPr/>
          </a:p>
          <a:p>
            <a:pPr indent="0" lvl="0" marL="0" rtl="0" algn="l">
              <a:spcBef>
                <a:spcPts val="0"/>
              </a:spcBef>
              <a:spcAft>
                <a:spcPts val="0"/>
              </a:spcAft>
              <a:buNone/>
            </a:pPr>
            <a:r>
              <a:rPr lang="en"/>
              <a:t>Graph: on the vertical axis it plots density, on the horizontal axis it plots radius. The “log” just means that the scale of the axes is more spread out than a typical graph’s. As you go out from the center, density starts off large and then decreases somewhat linearly (on the log log plot). This is really great because we expect actual supernova remnants to have a linear decrease on log-log plots too. The different curves correspond to values at different times in the SNR’s evolution. Once we fix numerical noise and add more to the code, we will evolve it out to a couple hundred years.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d6e9d208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d6e9d208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“Typical” → thermonuclear SN that </a:t>
            </a:r>
            <a:r>
              <a:rPr lang="en"/>
              <a:t>occur</a:t>
            </a:r>
            <a:r>
              <a:rPr lang="en"/>
              <a:t> in the local universe</a:t>
            </a:r>
            <a:endParaRPr/>
          </a:p>
          <a:p>
            <a:pPr indent="0" lvl="0" marL="0" rtl="0" algn="l">
              <a:spcBef>
                <a:spcPts val="0"/>
              </a:spcBef>
              <a:spcAft>
                <a:spcPts val="0"/>
              </a:spcAft>
              <a:buNone/>
            </a:pPr>
            <a:r>
              <a:rPr lang="en"/>
              <a:t>1D gives spherically symmetric remnant</a:t>
            </a:r>
            <a:endParaRPr/>
          </a:p>
          <a:p>
            <a:pPr indent="0" lvl="0" marL="0" rtl="0" algn="l">
              <a:spcBef>
                <a:spcPts val="0"/>
              </a:spcBef>
              <a:spcAft>
                <a:spcPts val="0"/>
              </a:spcAft>
              <a:buNone/>
            </a:pPr>
            <a:r>
              <a:rPr lang="en"/>
              <a:t>This will contribute: ____</a:t>
            </a:r>
            <a:endParaRPr/>
          </a:p>
          <a:p>
            <a:pPr indent="0" lvl="0" marL="0" rtl="0" algn="l">
              <a:spcBef>
                <a:spcPts val="0"/>
              </a:spcBef>
              <a:spcAft>
                <a:spcPts val="0"/>
              </a:spcAft>
              <a:buNone/>
            </a:pPr>
            <a:r>
              <a:rPr lang="en"/>
              <a:t>We will learn about: ____</a:t>
            </a:r>
            <a:endParaRPr/>
          </a:p>
          <a:p>
            <a:pPr indent="0" lvl="0" marL="0" rtl="0" algn="l">
              <a:spcBef>
                <a:spcPts val="0"/>
              </a:spcBef>
              <a:spcAft>
                <a:spcPts val="0"/>
              </a:spcAft>
              <a:buNone/>
            </a:pPr>
            <a:r>
              <a:rPr lang="en"/>
              <a:t>Overall→this work will help us gain a better understanding of the processes that occur in our universe… Might be a step in the direction to potentially observe a remnant that came from PISN explosion</a:t>
            </a:r>
            <a:endParaRPr/>
          </a:p>
          <a:p>
            <a:pPr indent="0" lvl="0" marL="0" rtl="0" algn="l">
              <a:spcBef>
                <a:spcPts val="0"/>
              </a:spcBef>
              <a:spcAft>
                <a:spcPts val="0"/>
              </a:spcAft>
              <a:buNone/>
            </a:pPr>
            <a:r>
              <a:rPr lang="en"/>
              <a:t>End with excitement too!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d6e9d208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3d6e9d208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Verbally say acknowledgements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a:effectLst>
            <a:outerShdw blurRad="214313" rotWithShape="0" algn="bl" dir="5400000" dist="19050">
              <a:schemeClr val="lt1">
                <a:alpha val="88000"/>
              </a:scheme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lang="en"/>
              <a:t>Modeling Pair Instability Supernova:</a:t>
            </a:r>
            <a:endParaRPr/>
          </a:p>
        </p:txBody>
      </p:sp>
      <p:sp>
        <p:nvSpPr>
          <p:cNvPr id="56" name="Google Shape;56;p13"/>
          <p:cNvSpPr txBox="1"/>
          <p:nvPr>
            <p:ph idx="1" type="subTitle"/>
          </p:nvPr>
        </p:nvSpPr>
        <p:spPr>
          <a:xfrm>
            <a:off x="311700" y="2834125"/>
            <a:ext cx="8520600" cy="792600"/>
          </a:xfrm>
          <a:prstGeom prst="rect">
            <a:avLst/>
          </a:prstGeom>
          <a:effectLst>
            <a:outerShdw blurRad="85725" rotWithShape="0" algn="bl" dir="5400000" dist="19050">
              <a:schemeClr val="lt1">
                <a:alpha val="94000"/>
              </a:schemeClr>
            </a:outerShdw>
          </a:effectLst>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f</a:t>
            </a:r>
            <a:r>
              <a:rPr lang="en">
                <a:solidFill>
                  <a:schemeClr val="dk1"/>
                </a:solidFill>
              </a:rPr>
              <a:t>rom Explosion to Remnant</a:t>
            </a:r>
            <a:endParaRPr>
              <a:solidFill>
                <a:schemeClr val="dk1"/>
              </a:solidFill>
            </a:endParaRPr>
          </a:p>
        </p:txBody>
      </p:sp>
      <p:pic>
        <p:nvPicPr>
          <p:cNvPr id="57" name="Google Shape;57;p13"/>
          <p:cNvPicPr preferRelativeResize="0"/>
          <p:nvPr/>
        </p:nvPicPr>
        <p:blipFill>
          <a:blip r:embed="rId4">
            <a:alphaModFix/>
          </a:blip>
          <a:stretch>
            <a:fillRect/>
          </a:stretch>
        </p:blipFill>
        <p:spPr>
          <a:xfrm>
            <a:off x="8183925" y="4178400"/>
            <a:ext cx="960075" cy="965102"/>
          </a:xfrm>
          <a:prstGeom prst="rect">
            <a:avLst/>
          </a:prstGeom>
          <a:noFill/>
          <a:ln>
            <a:noFill/>
          </a:ln>
        </p:spPr>
      </p:pic>
      <p:pic>
        <p:nvPicPr>
          <p:cNvPr id="58" name="Google Shape;58;p13"/>
          <p:cNvPicPr preferRelativeResize="0"/>
          <p:nvPr/>
        </p:nvPicPr>
        <p:blipFill>
          <a:blip r:embed="rId5">
            <a:alphaModFix/>
          </a:blip>
          <a:stretch>
            <a:fillRect/>
          </a:stretch>
        </p:blipFill>
        <p:spPr>
          <a:xfrm>
            <a:off x="58575" y="4725101"/>
            <a:ext cx="2211576" cy="352600"/>
          </a:xfrm>
          <a:prstGeom prst="rect">
            <a:avLst/>
          </a:prstGeom>
          <a:noFill/>
          <a:ln>
            <a:noFill/>
          </a:ln>
        </p:spPr>
      </p:pic>
      <p:sp>
        <p:nvSpPr>
          <p:cNvPr id="59" name="Google Shape;59;p13"/>
          <p:cNvSpPr txBox="1"/>
          <p:nvPr>
            <p:ph idx="1" type="subTitle"/>
          </p:nvPr>
        </p:nvSpPr>
        <p:spPr>
          <a:xfrm>
            <a:off x="311700" y="3474513"/>
            <a:ext cx="8520600" cy="792600"/>
          </a:xfrm>
          <a:prstGeom prst="rect">
            <a:avLst/>
          </a:prstGeom>
          <a:effectLst>
            <a:outerShdw blurRad="85725" rotWithShape="0" algn="bl" dir="5400000" dist="19050">
              <a:schemeClr val="lt1">
                <a:alpha val="94000"/>
              </a:schemeClr>
            </a:outerShdw>
          </a:effectLst>
        </p:spPr>
        <p:txBody>
          <a:bodyPr anchorCtr="0" anchor="t" bIns="91425" lIns="91425" spcFirstLastPara="1" rIns="91425" wrap="square" tIns="91425">
            <a:normAutofit/>
          </a:bodyPr>
          <a:lstStyle/>
          <a:p>
            <a:pPr indent="0" lvl="0" marL="0" rtl="0" algn="ctr">
              <a:spcBef>
                <a:spcPts val="0"/>
              </a:spcBef>
              <a:spcAft>
                <a:spcPts val="0"/>
              </a:spcAft>
              <a:buNone/>
            </a:pPr>
            <a:r>
              <a:rPr lang="en" sz="2300">
                <a:solidFill>
                  <a:schemeClr val="dk1"/>
                </a:solidFill>
              </a:rPr>
              <a:t>Zoe Rosenberg</a:t>
            </a:r>
            <a:endParaRPr sz="2300">
              <a:solidFill>
                <a:schemeClr val="dk1"/>
              </a:solidFill>
            </a:endParaRPr>
          </a:p>
        </p:txBody>
      </p:sp>
      <p:sp>
        <p:nvSpPr>
          <p:cNvPr id="60" name="Google Shape;60;p13"/>
          <p:cNvSpPr txBox="1"/>
          <p:nvPr>
            <p:ph idx="1" type="subTitle"/>
          </p:nvPr>
        </p:nvSpPr>
        <p:spPr>
          <a:xfrm>
            <a:off x="311700" y="4032238"/>
            <a:ext cx="8520600" cy="792600"/>
          </a:xfrm>
          <a:prstGeom prst="rect">
            <a:avLst/>
          </a:prstGeom>
          <a:effectLst>
            <a:outerShdw blurRad="85725" rotWithShape="0" algn="bl" dir="5400000" dist="19050">
              <a:schemeClr val="lt1">
                <a:alpha val="94000"/>
              </a:schemeClr>
            </a:outerShdw>
          </a:effectLst>
        </p:spPr>
        <p:txBody>
          <a:bodyPr anchorCtr="0" anchor="t" bIns="91425" lIns="91425" spcFirstLastPara="1" rIns="91425" wrap="square" tIns="91425">
            <a:normAutofit/>
          </a:bodyPr>
          <a:lstStyle/>
          <a:p>
            <a:pPr indent="0" lvl="0" marL="0" rtl="0" algn="ctr">
              <a:spcBef>
                <a:spcPts val="0"/>
              </a:spcBef>
              <a:spcAft>
                <a:spcPts val="0"/>
              </a:spcAft>
              <a:buNone/>
            </a:pPr>
            <a:r>
              <a:rPr lang="en" sz="2300">
                <a:solidFill>
                  <a:schemeClr val="dk1"/>
                </a:solidFill>
              </a:rPr>
              <a:t>Advisors: Dr. Carla Frohlich, Dr. John Blondin</a:t>
            </a:r>
            <a:endParaRPr sz="2300">
              <a:solidFill>
                <a:schemeClr val="dk1"/>
              </a:solidFill>
            </a:endParaRPr>
          </a:p>
        </p:txBody>
      </p:sp>
      <p:sp>
        <p:nvSpPr>
          <p:cNvPr id="61" name="Google Shape;61;p13"/>
          <p:cNvSpPr txBox="1"/>
          <p:nvPr/>
        </p:nvSpPr>
        <p:spPr>
          <a:xfrm>
            <a:off x="8832300" y="0"/>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1.</a:t>
            </a:r>
            <a:endParaRPr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4235525" y="1908725"/>
            <a:ext cx="4905826" cy="3234776"/>
          </a:xfrm>
          <a:prstGeom prst="rect">
            <a:avLst/>
          </a:prstGeom>
          <a:noFill/>
          <a:ln>
            <a:noFill/>
          </a:ln>
        </p:spPr>
      </p:pic>
      <p:pic>
        <p:nvPicPr>
          <p:cNvPr id="67" name="Google Shape;67;p14"/>
          <p:cNvPicPr preferRelativeResize="0"/>
          <p:nvPr/>
        </p:nvPicPr>
        <p:blipFill rotWithShape="1">
          <a:blip r:embed="rId4">
            <a:alphaModFix amt="40000"/>
          </a:blip>
          <a:srcRect b="21758" l="0" r="0" t="0"/>
          <a:stretch/>
        </p:blipFill>
        <p:spPr>
          <a:xfrm>
            <a:off x="311700" y="445025"/>
            <a:ext cx="8478450" cy="572700"/>
          </a:xfrm>
          <a:prstGeom prst="rect">
            <a:avLst/>
          </a:prstGeom>
          <a:noFill/>
          <a:ln>
            <a:noFill/>
          </a:ln>
        </p:spPr>
      </p:pic>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Pair Instability Supernovae (PISNe)</a:t>
            </a:r>
            <a:endParaRPr>
              <a:solidFill>
                <a:schemeClr val="lt1"/>
              </a:solidFill>
            </a:endParaRPr>
          </a:p>
        </p:txBody>
      </p:sp>
      <p:sp>
        <p:nvSpPr>
          <p:cNvPr id="69" name="Google Shape;69;p14"/>
          <p:cNvSpPr txBox="1"/>
          <p:nvPr>
            <p:ph idx="1" type="body"/>
          </p:nvPr>
        </p:nvSpPr>
        <p:spPr>
          <a:xfrm>
            <a:off x="311700" y="1152475"/>
            <a:ext cx="8520600" cy="249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3F3F3"/>
              </a:buClr>
              <a:buSzPts val="1800"/>
              <a:buChar char="●"/>
            </a:pPr>
            <a:r>
              <a:rPr lang="en">
                <a:solidFill>
                  <a:srgbClr val="F3F3F3"/>
                </a:solidFill>
              </a:rPr>
              <a:t>Theorized type of stellar explosion</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Progenitor (parent) stars must be:</a:t>
            </a:r>
            <a:endParaRPr>
              <a:solidFill>
                <a:srgbClr val="F3F3F3"/>
              </a:solidFill>
            </a:endParaRPr>
          </a:p>
          <a:p>
            <a:pPr indent="-342900" lvl="1" marL="914400" rtl="0" algn="l">
              <a:spcBef>
                <a:spcPts val="0"/>
              </a:spcBef>
              <a:spcAft>
                <a:spcPts val="0"/>
              </a:spcAft>
              <a:buClr>
                <a:srgbClr val="F3F3F3"/>
              </a:buClr>
              <a:buSzPts val="1800"/>
              <a:buChar char="○"/>
            </a:pPr>
            <a:r>
              <a:rPr lang="en" sz="1800">
                <a:solidFill>
                  <a:srgbClr val="F3F3F3"/>
                </a:solidFill>
              </a:rPr>
              <a:t>Very massive</a:t>
            </a:r>
            <a:endParaRPr sz="1800">
              <a:solidFill>
                <a:srgbClr val="F3F3F3"/>
              </a:solidFill>
            </a:endParaRPr>
          </a:p>
          <a:p>
            <a:pPr indent="-342900" lvl="1" marL="914400" rtl="0" algn="l">
              <a:spcBef>
                <a:spcPts val="0"/>
              </a:spcBef>
              <a:spcAft>
                <a:spcPts val="0"/>
              </a:spcAft>
              <a:buClr>
                <a:srgbClr val="F3F3F3"/>
              </a:buClr>
              <a:buSzPts val="1800"/>
              <a:buChar char="○"/>
            </a:pPr>
            <a:r>
              <a:rPr lang="en" sz="1800">
                <a:solidFill>
                  <a:srgbClr val="F3F3F3"/>
                </a:solidFill>
              </a:rPr>
              <a:t>Of certain size C &amp; O core</a:t>
            </a:r>
            <a:endParaRPr sz="1800">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Occurrence in local universe?</a:t>
            </a:r>
            <a:endParaRPr sz="1800">
              <a:solidFill>
                <a:srgbClr val="F3F3F3"/>
              </a:solidFill>
            </a:endParaRPr>
          </a:p>
          <a:p>
            <a:pPr indent="0" lvl="0" marL="0" rtl="0" algn="l">
              <a:spcBef>
                <a:spcPts val="1200"/>
              </a:spcBef>
              <a:spcAft>
                <a:spcPts val="1200"/>
              </a:spcAft>
              <a:buNone/>
            </a:pPr>
            <a:r>
              <a:t/>
            </a:r>
            <a:endParaRPr>
              <a:solidFill>
                <a:srgbClr val="F3F3F3"/>
              </a:solidFill>
            </a:endParaRPr>
          </a:p>
        </p:txBody>
      </p:sp>
      <p:sp>
        <p:nvSpPr>
          <p:cNvPr id="70" name="Google Shape;70;p14"/>
          <p:cNvSpPr txBox="1"/>
          <p:nvPr/>
        </p:nvSpPr>
        <p:spPr>
          <a:xfrm>
            <a:off x="7517100" y="4804800"/>
            <a:ext cx="162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Illustration, credit: NASA</a:t>
            </a:r>
            <a:endParaRPr sz="1000">
              <a:solidFill>
                <a:schemeClr val="lt1"/>
              </a:solidFill>
            </a:endParaRPr>
          </a:p>
        </p:txBody>
      </p:sp>
      <p:sp>
        <p:nvSpPr>
          <p:cNvPr id="71" name="Google Shape;71;p14"/>
          <p:cNvSpPr txBox="1"/>
          <p:nvPr/>
        </p:nvSpPr>
        <p:spPr>
          <a:xfrm>
            <a:off x="8832300" y="0"/>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2</a:t>
            </a:r>
            <a:r>
              <a:rPr b="1" lang="en">
                <a:solidFill>
                  <a:schemeClr val="lt1"/>
                </a:solidFill>
              </a:rPr>
              <a:t>.</a:t>
            </a:r>
            <a:endParaRPr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2803692" y="1211775"/>
            <a:ext cx="6340306" cy="3931726"/>
          </a:xfrm>
          <a:prstGeom prst="rect">
            <a:avLst/>
          </a:prstGeom>
          <a:noFill/>
          <a:ln>
            <a:noFill/>
          </a:ln>
        </p:spPr>
      </p:pic>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The explosion process</a:t>
            </a:r>
            <a:endParaRPr>
              <a:solidFill>
                <a:schemeClr val="lt1"/>
              </a:solidFill>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3F3F3"/>
              </a:buClr>
              <a:buSzPts val="1800"/>
              <a:buChar char="●"/>
            </a:pPr>
            <a:r>
              <a:rPr lang="en">
                <a:solidFill>
                  <a:srgbClr val="F3F3F3"/>
                </a:solidFill>
              </a:rPr>
              <a:t>Temperature in core becomes very high</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Light particles interact</a:t>
            </a:r>
            <a:endParaRPr>
              <a:solidFill>
                <a:srgbClr val="F3F3F3"/>
              </a:solidFill>
            </a:endParaRPr>
          </a:p>
          <a:p>
            <a:pPr indent="-342900" lvl="0" marL="457200" rtl="0" algn="l">
              <a:spcBef>
                <a:spcPts val="0"/>
              </a:spcBef>
              <a:spcAft>
                <a:spcPts val="0"/>
              </a:spcAft>
              <a:buClr>
                <a:srgbClr val="F3F3F3"/>
              </a:buClr>
              <a:buSzPts val="1800"/>
              <a:buChar char="●"/>
            </a:pPr>
            <a:r>
              <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Drop in adiabatic index</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Core collapses under gravity</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T increases</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Rapid oxygen burning</a:t>
            </a:r>
            <a:endParaRPr>
              <a:solidFill>
                <a:srgbClr val="F3F3F3"/>
              </a:solidFill>
            </a:endParaRPr>
          </a:p>
        </p:txBody>
      </p:sp>
      <p:sp>
        <p:nvSpPr>
          <p:cNvPr id="79" name="Google Shape;79;p15"/>
          <p:cNvSpPr txBox="1"/>
          <p:nvPr/>
        </p:nvSpPr>
        <p:spPr>
          <a:xfrm>
            <a:off x="5304400" y="4912450"/>
            <a:ext cx="3950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rPr>
              <a:t>https://en.wikipedia.org/wiki/Pair-instability_supernova#/media/File:Sn2006gy_collapse_ill.jpg</a:t>
            </a:r>
            <a:endParaRPr sz="700">
              <a:solidFill>
                <a:schemeClr val="lt1"/>
              </a:solidFill>
            </a:endParaRPr>
          </a:p>
        </p:txBody>
      </p:sp>
      <p:sp>
        <p:nvSpPr>
          <p:cNvPr id="80" name="Google Shape;80;p15"/>
          <p:cNvSpPr txBox="1"/>
          <p:nvPr/>
        </p:nvSpPr>
        <p:spPr>
          <a:xfrm>
            <a:off x="8832300" y="0"/>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3</a:t>
            </a:r>
            <a:r>
              <a:rPr b="1" lang="en">
                <a:solidFill>
                  <a:schemeClr val="lt1"/>
                </a:solidFill>
              </a:rPr>
              <a:t>.</a:t>
            </a:r>
            <a:endParaRPr b="1">
              <a:solidFill>
                <a:schemeClr val="lt1"/>
              </a:solidFill>
            </a:endParaRPr>
          </a:p>
        </p:txBody>
      </p:sp>
      <p:pic>
        <p:nvPicPr>
          <p:cNvPr id="81" name="Google Shape;81;p15"/>
          <p:cNvPicPr preferRelativeResize="0"/>
          <p:nvPr/>
        </p:nvPicPr>
        <p:blipFill>
          <a:blip r:embed="rId4">
            <a:alphaModFix/>
          </a:blip>
          <a:stretch>
            <a:fillRect/>
          </a:stretch>
        </p:blipFill>
        <p:spPr>
          <a:xfrm>
            <a:off x="787451" y="1849323"/>
            <a:ext cx="1933126" cy="3552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 name="Shape 85"/>
        <p:cNvGrpSpPr/>
        <p:nvPr/>
      </p:nvGrpSpPr>
      <p:grpSpPr>
        <a:xfrm>
          <a:off x="0" y="0"/>
          <a:ext cx="0" cy="0"/>
          <a:chOff x="0" y="0"/>
          <a:chExt cx="0" cy="0"/>
        </a:xfrm>
      </p:grpSpPr>
      <p:pic>
        <p:nvPicPr>
          <p:cNvPr id="86" name="Google Shape;86;p16"/>
          <p:cNvPicPr preferRelativeResize="0"/>
          <p:nvPr/>
        </p:nvPicPr>
        <p:blipFill rotWithShape="1">
          <a:blip r:embed="rId3">
            <a:alphaModFix amt="20000"/>
          </a:blip>
          <a:srcRect b="0" l="63216" r="0" t="0"/>
          <a:stretch/>
        </p:blipFill>
        <p:spPr>
          <a:xfrm>
            <a:off x="0" y="0"/>
            <a:ext cx="1891949" cy="5143500"/>
          </a:xfrm>
          <a:prstGeom prst="rect">
            <a:avLst/>
          </a:prstGeom>
          <a:noFill/>
          <a:ln>
            <a:noFill/>
          </a:ln>
        </p:spPr>
      </p:pic>
      <p:pic>
        <p:nvPicPr>
          <p:cNvPr id="87" name="Google Shape;87;p16"/>
          <p:cNvPicPr preferRelativeResize="0"/>
          <p:nvPr/>
        </p:nvPicPr>
        <p:blipFill rotWithShape="1">
          <a:blip r:embed="rId3">
            <a:alphaModFix amt="20000"/>
          </a:blip>
          <a:srcRect b="0" l="0" r="58849" t="0"/>
          <a:stretch/>
        </p:blipFill>
        <p:spPr>
          <a:xfrm>
            <a:off x="7027450" y="0"/>
            <a:ext cx="2116550" cy="5143500"/>
          </a:xfrm>
          <a:prstGeom prst="rect">
            <a:avLst/>
          </a:prstGeom>
          <a:noFill/>
          <a:ln>
            <a:noFill/>
          </a:ln>
        </p:spPr>
      </p:pic>
      <p:pic>
        <p:nvPicPr>
          <p:cNvPr id="88" name="Google Shape;88;p16"/>
          <p:cNvPicPr preferRelativeResize="0"/>
          <p:nvPr/>
        </p:nvPicPr>
        <p:blipFill>
          <a:blip r:embed="rId3">
            <a:alphaModFix amt="20000"/>
          </a:blip>
          <a:stretch>
            <a:fillRect/>
          </a:stretch>
        </p:blipFill>
        <p:spPr>
          <a:xfrm>
            <a:off x="1887950" y="0"/>
            <a:ext cx="5143500" cy="5143500"/>
          </a:xfrm>
          <a:prstGeom prst="rect">
            <a:avLst/>
          </a:prstGeom>
          <a:noFill/>
          <a:ln>
            <a:noFill/>
          </a:ln>
        </p:spPr>
      </p:pic>
      <p:sp>
        <p:nvSpPr>
          <p:cNvPr id="89" name="Google Shape;89;p16"/>
          <p:cNvSpPr/>
          <p:nvPr/>
        </p:nvSpPr>
        <p:spPr>
          <a:xfrm>
            <a:off x="3636463" y="3249188"/>
            <a:ext cx="1406376" cy="123562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My project</a:t>
            </a:r>
            <a:endParaRPr>
              <a:solidFill>
                <a:schemeClr val="lt1"/>
              </a:solidFill>
            </a:endParaRPr>
          </a:p>
        </p:txBody>
      </p:sp>
      <p:sp>
        <p:nvSpPr>
          <p:cNvPr id="91" name="Google Shape;91;p16"/>
          <p:cNvSpPr txBox="1"/>
          <p:nvPr>
            <p:ph idx="1" type="body"/>
          </p:nvPr>
        </p:nvSpPr>
        <p:spPr>
          <a:xfrm>
            <a:off x="199400" y="1570788"/>
            <a:ext cx="8520600" cy="2001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3F3F3"/>
              </a:buClr>
              <a:buSzPts val="1800"/>
              <a:buChar char="●"/>
            </a:pPr>
            <a:r>
              <a:rPr lang="en">
                <a:solidFill>
                  <a:srgbClr val="F3F3F3"/>
                </a:solidFill>
              </a:rPr>
              <a:t>VH-1 → Initial conditions → </a:t>
            </a:r>
            <a:r>
              <a:rPr lang="en">
                <a:solidFill>
                  <a:srgbClr val="F3F3F3"/>
                </a:solidFill>
              </a:rPr>
              <a:t>evolve</a:t>
            </a:r>
            <a:r>
              <a:rPr lang="en">
                <a:solidFill>
                  <a:srgbClr val="F3F3F3"/>
                </a:solidFill>
              </a:rPr>
              <a:t> over time</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One dimensional simulations</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Three dimensional simulations</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First simulation of a PISN explosion through remnant life stage</a:t>
            </a:r>
            <a:endParaRPr>
              <a:solidFill>
                <a:srgbClr val="F3F3F3"/>
              </a:solidFill>
            </a:endParaRPr>
          </a:p>
        </p:txBody>
      </p:sp>
      <p:sp>
        <p:nvSpPr>
          <p:cNvPr id="92" name="Google Shape;92;p16"/>
          <p:cNvSpPr/>
          <p:nvPr/>
        </p:nvSpPr>
        <p:spPr>
          <a:xfrm>
            <a:off x="3762013" y="3309438"/>
            <a:ext cx="1155300" cy="1115100"/>
          </a:xfrm>
          <a:prstGeom prst="ellipse">
            <a:avLst/>
          </a:prstGeom>
          <a:gradFill>
            <a:gsLst>
              <a:gs pos="0">
                <a:srgbClr val="FFFFFF"/>
              </a:gs>
              <a:gs pos="100000">
                <a:srgbClr val="B3B3B3"/>
              </a:gs>
            </a:gsLst>
            <a:path path="circle">
              <a:fillToRect b="50%" l="50%" r="50%" t="50%"/>
            </a:path>
            <a:tileRect/>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 name="Google Shape;93;p16"/>
          <p:cNvCxnSpPr>
            <a:stCxn id="92" idx="6"/>
          </p:cNvCxnSpPr>
          <p:nvPr/>
        </p:nvCxnSpPr>
        <p:spPr>
          <a:xfrm flipH="1">
            <a:off x="4364713" y="3866988"/>
            <a:ext cx="552600" cy="7200"/>
          </a:xfrm>
          <a:prstGeom prst="straightConnector1">
            <a:avLst/>
          </a:prstGeom>
          <a:noFill/>
          <a:ln cap="flat" cmpd="sng" w="28575">
            <a:solidFill>
              <a:srgbClr val="FF0000"/>
            </a:solidFill>
            <a:prstDash val="solid"/>
            <a:round/>
            <a:headEnd len="med" w="med" type="none"/>
            <a:tailEnd len="med" w="med" type="none"/>
          </a:ln>
        </p:spPr>
      </p:cxnSp>
      <p:sp>
        <p:nvSpPr>
          <p:cNvPr id="94" name="Google Shape;94;p16"/>
          <p:cNvSpPr/>
          <p:nvPr/>
        </p:nvSpPr>
        <p:spPr>
          <a:xfrm>
            <a:off x="6306700" y="3070513"/>
            <a:ext cx="1820448" cy="1593216"/>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6469213" y="3148194"/>
            <a:ext cx="1495500" cy="1437600"/>
          </a:xfrm>
          <a:prstGeom prst="ellipse">
            <a:avLst/>
          </a:prstGeom>
          <a:gradFill>
            <a:gsLst>
              <a:gs pos="0">
                <a:srgbClr val="FFFFFF"/>
              </a:gs>
              <a:gs pos="100000">
                <a:srgbClr val="B3B3B3"/>
              </a:gs>
            </a:gsLst>
            <a:path path="circle">
              <a:fillToRect b="50%" l="50%" r="50%" t="50%"/>
            </a:path>
            <a:tileRect/>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16"/>
          <p:cNvCxnSpPr>
            <a:stCxn id="95" idx="6"/>
          </p:cNvCxnSpPr>
          <p:nvPr/>
        </p:nvCxnSpPr>
        <p:spPr>
          <a:xfrm flipH="1">
            <a:off x="7249513" y="3866994"/>
            <a:ext cx="715200" cy="9300"/>
          </a:xfrm>
          <a:prstGeom prst="straightConnector1">
            <a:avLst/>
          </a:prstGeom>
          <a:noFill/>
          <a:ln cap="flat" cmpd="sng" w="28575">
            <a:solidFill>
              <a:srgbClr val="FF0000"/>
            </a:solidFill>
            <a:prstDash val="solid"/>
            <a:round/>
            <a:headEnd len="med" w="med" type="none"/>
            <a:tailEnd len="med" w="med" type="none"/>
          </a:ln>
        </p:spPr>
      </p:cxnSp>
      <p:sp>
        <p:nvSpPr>
          <p:cNvPr id="97" name="Google Shape;97;p16"/>
          <p:cNvSpPr/>
          <p:nvPr/>
        </p:nvSpPr>
        <p:spPr>
          <a:xfrm>
            <a:off x="1218425" y="3412697"/>
            <a:ext cx="991656" cy="91800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1306956" y="3457459"/>
            <a:ext cx="814800" cy="828600"/>
          </a:xfrm>
          <a:prstGeom prst="ellipse">
            <a:avLst/>
          </a:prstGeom>
          <a:gradFill>
            <a:gsLst>
              <a:gs pos="0">
                <a:srgbClr val="FFFFFF"/>
              </a:gs>
              <a:gs pos="100000">
                <a:srgbClr val="B3B3B3"/>
              </a:gs>
            </a:gsLst>
            <a:path path="circle">
              <a:fillToRect b="50%" l="50%" r="50%" t="50%"/>
            </a:path>
            <a:tileRect/>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 name="Google Shape;99;p16"/>
          <p:cNvCxnSpPr>
            <a:stCxn id="98" idx="6"/>
          </p:cNvCxnSpPr>
          <p:nvPr/>
        </p:nvCxnSpPr>
        <p:spPr>
          <a:xfrm flipH="1">
            <a:off x="1732056" y="3871759"/>
            <a:ext cx="389700" cy="5400"/>
          </a:xfrm>
          <a:prstGeom prst="straightConnector1">
            <a:avLst/>
          </a:prstGeom>
          <a:noFill/>
          <a:ln cap="flat" cmpd="sng" w="28575">
            <a:solidFill>
              <a:srgbClr val="FF0000"/>
            </a:solidFill>
            <a:prstDash val="solid"/>
            <a:round/>
            <a:headEnd len="med" w="med" type="none"/>
            <a:tailEnd len="med" w="med" type="none"/>
          </a:ln>
        </p:spPr>
      </p:cxnSp>
      <p:sp>
        <p:nvSpPr>
          <p:cNvPr id="100" name="Google Shape;100;p16"/>
          <p:cNvSpPr txBox="1"/>
          <p:nvPr/>
        </p:nvSpPr>
        <p:spPr>
          <a:xfrm>
            <a:off x="1135750" y="4589021"/>
            <a:ext cx="163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r1 = 1.5 billion miles</a:t>
            </a:r>
            <a:endParaRPr sz="1200">
              <a:solidFill>
                <a:srgbClr val="FF0000"/>
              </a:solidFill>
            </a:endParaRPr>
          </a:p>
        </p:txBody>
      </p:sp>
      <p:sp>
        <p:nvSpPr>
          <p:cNvPr id="101" name="Google Shape;101;p16"/>
          <p:cNvSpPr txBox="1"/>
          <p:nvPr/>
        </p:nvSpPr>
        <p:spPr>
          <a:xfrm>
            <a:off x="3787183" y="4579650"/>
            <a:ext cx="166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r2 = 63 billion miles</a:t>
            </a:r>
            <a:endParaRPr sz="1200">
              <a:solidFill>
                <a:srgbClr val="FF0000"/>
              </a:solidFill>
            </a:endParaRPr>
          </a:p>
        </p:txBody>
      </p:sp>
      <p:sp>
        <p:nvSpPr>
          <p:cNvPr id="102" name="Google Shape;102;p16"/>
          <p:cNvSpPr txBox="1"/>
          <p:nvPr/>
        </p:nvSpPr>
        <p:spPr>
          <a:xfrm>
            <a:off x="7029475" y="3590975"/>
            <a:ext cx="115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r = r3</a:t>
            </a:r>
            <a:endParaRPr sz="1200">
              <a:solidFill>
                <a:srgbClr val="FF0000"/>
              </a:solidFill>
            </a:endParaRPr>
          </a:p>
        </p:txBody>
      </p:sp>
      <p:sp>
        <p:nvSpPr>
          <p:cNvPr id="103" name="Google Shape;103;p16"/>
          <p:cNvSpPr txBox="1"/>
          <p:nvPr/>
        </p:nvSpPr>
        <p:spPr>
          <a:xfrm>
            <a:off x="1395300" y="4743225"/>
            <a:ext cx="81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1 hour</a:t>
            </a:r>
            <a:endParaRPr sz="1200">
              <a:solidFill>
                <a:schemeClr val="lt1"/>
              </a:solidFill>
            </a:endParaRPr>
          </a:p>
        </p:txBody>
      </p:sp>
      <p:sp>
        <p:nvSpPr>
          <p:cNvPr id="104" name="Google Shape;104;p16"/>
          <p:cNvSpPr txBox="1"/>
          <p:nvPr/>
        </p:nvSpPr>
        <p:spPr>
          <a:xfrm>
            <a:off x="4052288" y="4743225"/>
            <a:ext cx="81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1 month</a:t>
            </a:r>
            <a:endParaRPr sz="1200">
              <a:solidFill>
                <a:schemeClr val="lt1"/>
              </a:solidFill>
            </a:endParaRPr>
          </a:p>
        </p:txBody>
      </p:sp>
      <p:sp>
        <p:nvSpPr>
          <p:cNvPr id="105" name="Google Shape;105;p16"/>
          <p:cNvSpPr txBox="1"/>
          <p:nvPr/>
        </p:nvSpPr>
        <p:spPr>
          <a:xfrm>
            <a:off x="7027438" y="4743225"/>
            <a:ext cx="81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1 year</a:t>
            </a:r>
            <a:endParaRPr sz="1200">
              <a:solidFill>
                <a:schemeClr val="lt1"/>
              </a:solidFill>
            </a:endParaRPr>
          </a:p>
        </p:txBody>
      </p:sp>
      <p:sp>
        <p:nvSpPr>
          <p:cNvPr id="106" name="Google Shape;106;p16"/>
          <p:cNvSpPr txBox="1"/>
          <p:nvPr/>
        </p:nvSpPr>
        <p:spPr>
          <a:xfrm rot="-5400000">
            <a:off x="7271250" y="3206400"/>
            <a:ext cx="3566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solidFill>
                  <a:schemeClr val="dk1"/>
                </a:solidFill>
              </a:rPr>
              <a:t>(Background) Illustration of a SN. Image credit: NASA/CXC/M.Weiss</a:t>
            </a:r>
            <a:endParaRPr sz="1200">
              <a:solidFill>
                <a:schemeClr val="dk1"/>
              </a:solidFill>
            </a:endParaRPr>
          </a:p>
        </p:txBody>
      </p:sp>
      <p:sp>
        <p:nvSpPr>
          <p:cNvPr id="107" name="Google Shape;107;p16"/>
          <p:cNvSpPr txBox="1"/>
          <p:nvPr/>
        </p:nvSpPr>
        <p:spPr>
          <a:xfrm>
            <a:off x="8832300" y="0"/>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4</a:t>
            </a:r>
            <a:r>
              <a:rPr b="1" lang="en">
                <a:solidFill>
                  <a:schemeClr val="dk1"/>
                </a:solidFill>
              </a:rPr>
              <a:t>.</a:t>
            </a:r>
            <a:endParaRPr b="1">
              <a:solidFill>
                <a:schemeClr val="dk1"/>
              </a:solidFill>
            </a:endParaRPr>
          </a:p>
        </p:txBody>
      </p:sp>
      <p:pic>
        <p:nvPicPr>
          <p:cNvPr id="108" name="Google Shape;108;p16"/>
          <p:cNvPicPr preferRelativeResize="0"/>
          <p:nvPr/>
        </p:nvPicPr>
        <p:blipFill rotWithShape="1">
          <a:blip r:embed="rId4">
            <a:alphaModFix/>
          </a:blip>
          <a:srcRect b="14696" l="0" r="0" t="10893"/>
          <a:stretch/>
        </p:blipFill>
        <p:spPr>
          <a:xfrm>
            <a:off x="5824125" y="0"/>
            <a:ext cx="2586099" cy="2227425"/>
          </a:xfrm>
          <a:prstGeom prst="rect">
            <a:avLst/>
          </a:prstGeom>
          <a:noFill/>
          <a:ln>
            <a:noFill/>
          </a:ln>
        </p:spPr>
      </p:pic>
      <p:sp>
        <p:nvSpPr>
          <p:cNvPr id="109" name="Google Shape;109;p16"/>
          <p:cNvSpPr txBox="1"/>
          <p:nvPr/>
        </p:nvSpPr>
        <p:spPr>
          <a:xfrm>
            <a:off x="6469200" y="45889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r3 = 4200 billion miles</a:t>
            </a:r>
            <a:endParaRPr sz="1200">
              <a:solidFill>
                <a:srgbClr val="FF0000"/>
              </a:solidFill>
            </a:endParaRPr>
          </a:p>
        </p:txBody>
      </p:sp>
      <p:sp>
        <p:nvSpPr>
          <p:cNvPr id="110" name="Google Shape;110;p16"/>
          <p:cNvSpPr txBox="1"/>
          <p:nvPr/>
        </p:nvSpPr>
        <p:spPr>
          <a:xfrm>
            <a:off x="4152150" y="3590975"/>
            <a:ext cx="115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r = r2</a:t>
            </a:r>
            <a:endParaRPr sz="1200">
              <a:solidFill>
                <a:srgbClr val="FF0000"/>
              </a:solidFill>
            </a:endParaRPr>
          </a:p>
        </p:txBody>
      </p:sp>
      <p:sp>
        <p:nvSpPr>
          <p:cNvPr id="111" name="Google Shape;111;p16"/>
          <p:cNvSpPr txBox="1"/>
          <p:nvPr/>
        </p:nvSpPr>
        <p:spPr>
          <a:xfrm>
            <a:off x="1511675" y="3590975"/>
            <a:ext cx="115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rPr>
              <a:t>r = r1</a:t>
            </a:r>
            <a:endParaRPr sz="1200">
              <a:solidFill>
                <a:srgbClr val="FF0000"/>
              </a:solidFill>
            </a:endParaRPr>
          </a:p>
        </p:txBody>
      </p:sp>
      <p:sp>
        <p:nvSpPr>
          <p:cNvPr id="112" name="Google Shape;112;p16"/>
          <p:cNvSpPr txBox="1"/>
          <p:nvPr/>
        </p:nvSpPr>
        <p:spPr>
          <a:xfrm>
            <a:off x="5780350" y="2050400"/>
            <a:ext cx="330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solidFill>
                  <a:schemeClr val="lt1"/>
                </a:solidFill>
              </a:rPr>
              <a:t>Science Credit:</a:t>
            </a:r>
            <a:r>
              <a:rPr lang="en" sz="600">
                <a:solidFill>
                  <a:schemeClr val="lt1"/>
                </a:solidFill>
              </a:rPr>
              <a:t> NASA, ESA, and B. Schaefer and A. Pagnotta (Louisiana State University, Baton Rouge) </a:t>
            </a:r>
            <a:r>
              <a:rPr b="1" lang="en" sz="600">
                <a:solidFill>
                  <a:schemeClr val="lt1"/>
                </a:solidFill>
              </a:rPr>
              <a:t>Image Credit:</a:t>
            </a:r>
            <a:r>
              <a:rPr lang="en" sz="600">
                <a:solidFill>
                  <a:schemeClr val="lt1"/>
                </a:solidFill>
              </a:rPr>
              <a:t> NASA, ESA, CXC, SAO, the Hubble Heritage Team (STScI/AURA), and J. Hughes (Rutgers University)</a:t>
            </a:r>
            <a:endParaRPr sz="10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465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progress</a:t>
            </a:r>
            <a:endParaRPr/>
          </a:p>
        </p:txBody>
      </p:sp>
      <p:sp>
        <p:nvSpPr>
          <p:cNvPr id="118" name="Google Shape;11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Initial data from a past graduate</a:t>
            </a:r>
            <a:endParaRPr/>
          </a:p>
          <a:p>
            <a:pPr indent="0" lvl="0" marL="457200" rtl="0" algn="l">
              <a:spcBef>
                <a:spcPts val="0"/>
              </a:spcBef>
              <a:spcAft>
                <a:spcPts val="0"/>
              </a:spcAft>
              <a:buNone/>
            </a:pPr>
            <a:r>
              <a:rPr lang="en"/>
              <a:t>student (Gilmer et al. 2017)</a:t>
            </a:r>
            <a:endParaRPr/>
          </a:p>
          <a:p>
            <a:pPr indent="-342900" lvl="0" marL="457200" rtl="0" algn="l">
              <a:spcBef>
                <a:spcPts val="0"/>
              </a:spcBef>
              <a:spcAft>
                <a:spcPts val="0"/>
              </a:spcAft>
              <a:buSzPts val="1800"/>
              <a:buChar char="●"/>
            </a:pPr>
            <a:r>
              <a:rPr lang="en"/>
              <a:t>Adding onto the VH-1 code</a:t>
            </a:r>
            <a:endParaRPr/>
          </a:p>
          <a:p>
            <a:pPr indent="-342900" lvl="0" marL="457200" rtl="0" algn="l">
              <a:spcBef>
                <a:spcPts val="0"/>
              </a:spcBef>
              <a:spcAft>
                <a:spcPts val="0"/>
              </a:spcAft>
              <a:buSzPts val="1800"/>
              <a:buChar char="●"/>
            </a:pPr>
            <a:r>
              <a:rPr lang="en"/>
              <a:t>Graph of </a:t>
            </a:r>
            <a:r>
              <a:rPr lang="en"/>
              <a:t>density</a:t>
            </a:r>
            <a:r>
              <a:rPr lang="en"/>
              <a:t> profiles →</a:t>
            </a:r>
            <a:endParaRPr/>
          </a:p>
        </p:txBody>
      </p:sp>
      <p:pic>
        <p:nvPicPr>
          <p:cNvPr id="119" name="Google Shape;119;p17"/>
          <p:cNvPicPr preferRelativeResize="0"/>
          <p:nvPr/>
        </p:nvPicPr>
        <p:blipFill>
          <a:blip r:embed="rId3">
            <a:alphaModFix/>
          </a:blip>
          <a:stretch>
            <a:fillRect/>
          </a:stretch>
        </p:blipFill>
        <p:spPr>
          <a:xfrm>
            <a:off x="4106475" y="1365350"/>
            <a:ext cx="5037527" cy="3778149"/>
          </a:xfrm>
          <a:prstGeom prst="rect">
            <a:avLst/>
          </a:prstGeom>
          <a:noFill/>
          <a:ln>
            <a:noFill/>
          </a:ln>
        </p:spPr>
      </p:pic>
      <p:sp>
        <p:nvSpPr>
          <p:cNvPr id="120" name="Google Shape;120;p17"/>
          <p:cNvSpPr txBox="1"/>
          <p:nvPr/>
        </p:nvSpPr>
        <p:spPr>
          <a:xfrm>
            <a:off x="8832300" y="0"/>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5</a:t>
            </a:r>
            <a:r>
              <a:rPr b="1" lang="en">
                <a:solidFill>
                  <a:schemeClr val="dk1"/>
                </a:solidFill>
              </a:rPr>
              <a:t>.</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8"/>
          <p:cNvPicPr preferRelativeResize="0"/>
          <p:nvPr/>
        </p:nvPicPr>
        <p:blipFill>
          <a:blip r:embed="rId3">
            <a:alphaModFix/>
          </a:blip>
          <a:stretch>
            <a:fillRect/>
          </a:stretch>
        </p:blipFill>
        <p:spPr>
          <a:xfrm>
            <a:off x="4473689" y="0"/>
            <a:ext cx="4670324" cy="5143501"/>
          </a:xfrm>
          <a:prstGeom prst="rect">
            <a:avLst/>
          </a:prstGeom>
          <a:noFill/>
          <a:ln>
            <a:noFill/>
          </a:ln>
        </p:spPr>
      </p:pic>
      <p:sp>
        <p:nvSpPr>
          <p:cNvPr id="126" name="Google Shape;12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127" name="Google Shape;127;p18"/>
          <p:cNvSpPr txBox="1"/>
          <p:nvPr>
            <p:ph idx="1" type="body"/>
          </p:nvPr>
        </p:nvSpPr>
        <p:spPr>
          <a:xfrm>
            <a:off x="195325" y="11192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Evolve out to couple hundred years</a:t>
            </a:r>
            <a:endParaRPr/>
          </a:p>
          <a:p>
            <a:pPr indent="-342900" lvl="0" marL="457200" rtl="0" algn="l">
              <a:spcBef>
                <a:spcPts val="0"/>
              </a:spcBef>
              <a:spcAft>
                <a:spcPts val="0"/>
              </a:spcAft>
              <a:buSzPts val="1800"/>
              <a:buChar char="●"/>
            </a:pPr>
            <a:r>
              <a:rPr lang="en"/>
              <a:t>Run similar model of “typical”</a:t>
            </a:r>
            <a:endParaRPr/>
          </a:p>
          <a:p>
            <a:pPr indent="0" lvl="0" marL="457200" rtl="0" algn="l">
              <a:spcBef>
                <a:spcPts val="0"/>
              </a:spcBef>
              <a:spcAft>
                <a:spcPts val="0"/>
              </a:spcAft>
              <a:buNone/>
            </a:pPr>
            <a:r>
              <a:rPr lang="en"/>
              <a:t>supernova</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3D runs of 1D and 3D data</a:t>
            </a:r>
            <a:endParaRPr>
              <a:highlight>
                <a:schemeClr val="lt1"/>
              </a:highlight>
            </a:endParaRPr>
          </a:p>
          <a:p>
            <a:pPr indent="-342900" lvl="0" marL="457200" rtl="0" algn="l">
              <a:spcBef>
                <a:spcPts val="0"/>
              </a:spcBef>
              <a:spcAft>
                <a:spcPts val="0"/>
              </a:spcAft>
              <a:buSzPts val="1800"/>
              <a:buChar char="●"/>
            </a:pPr>
            <a:r>
              <a:rPr lang="en">
                <a:highlight>
                  <a:schemeClr val="lt1"/>
                </a:highlight>
              </a:rPr>
              <a:t>Comparison of 3D runs to </a:t>
            </a:r>
            <a:endParaRPr>
              <a:highlight>
                <a:schemeClr val="lt1"/>
              </a:highlight>
            </a:endParaRPr>
          </a:p>
          <a:p>
            <a:pPr indent="0" lvl="0" marL="457200" rtl="0" algn="l">
              <a:spcBef>
                <a:spcPts val="0"/>
              </a:spcBef>
              <a:spcAft>
                <a:spcPts val="0"/>
              </a:spcAft>
              <a:buNone/>
            </a:pPr>
            <a:r>
              <a:rPr lang="en">
                <a:highlight>
                  <a:schemeClr val="lt1"/>
                </a:highlight>
              </a:rPr>
              <a:t>remnants that are PISN </a:t>
            </a:r>
            <a:endParaRPr>
              <a:highlight>
                <a:schemeClr val="lt1"/>
              </a:highlight>
            </a:endParaRPr>
          </a:p>
          <a:p>
            <a:pPr indent="0" lvl="0" marL="457200" rtl="0" algn="l">
              <a:spcBef>
                <a:spcPts val="0"/>
              </a:spcBef>
              <a:spcAft>
                <a:spcPts val="0"/>
              </a:spcAft>
              <a:buNone/>
            </a:pPr>
            <a:r>
              <a:rPr lang="en">
                <a:highlight>
                  <a:schemeClr val="lt1"/>
                </a:highlight>
              </a:rPr>
              <a:t>candidates</a:t>
            </a:r>
            <a:endParaRPr>
              <a:highlight>
                <a:schemeClr val="lt1"/>
              </a:highlight>
            </a:endParaRPr>
          </a:p>
        </p:txBody>
      </p:sp>
      <p:sp>
        <p:nvSpPr>
          <p:cNvPr id="128" name="Google Shape;128;p18"/>
          <p:cNvSpPr txBox="1"/>
          <p:nvPr/>
        </p:nvSpPr>
        <p:spPr>
          <a:xfrm>
            <a:off x="2753025" y="48048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Image: </a:t>
            </a:r>
            <a:r>
              <a:rPr lang="en" sz="1000">
                <a:solidFill>
                  <a:schemeClr val="dk1"/>
                </a:solidFill>
              </a:rPr>
              <a:t>Stone et al. 2021</a:t>
            </a:r>
            <a:endParaRPr sz="1000">
              <a:solidFill>
                <a:schemeClr val="dk1"/>
              </a:solidFill>
            </a:endParaRPr>
          </a:p>
        </p:txBody>
      </p:sp>
      <p:sp>
        <p:nvSpPr>
          <p:cNvPr id="129" name="Google Shape;129;p18"/>
          <p:cNvSpPr txBox="1"/>
          <p:nvPr/>
        </p:nvSpPr>
        <p:spPr>
          <a:xfrm>
            <a:off x="0" y="-56675"/>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a:t>
            </a:r>
            <a:r>
              <a:rPr b="1" lang="en">
                <a:solidFill>
                  <a:schemeClr val="dk1"/>
                </a:solidFill>
              </a:rPr>
              <a:t>.</a:t>
            </a:r>
            <a:endParaRPr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b="15768" l="0" r="5891" t="0"/>
          <a:stretch/>
        </p:blipFill>
        <p:spPr>
          <a:xfrm>
            <a:off x="2193850" y="1860425"/>
            <a:ext cx="6950150" cy="3283075"/>
          </a:xfrm>
          <a:prstGeom prst="rect">
            <a:avLst/>
          </a:prstGeom>
          <a:noFill/>
          <a:ln>
            <a:noFill/>
          </a:ln>
        </p:spPr>
      </p:pic>
      <p:pic>
        <p:nvPicPr>
          <p:cNvPr id="135" name="Google Shape;135;p19"/>
          <p:cNvPicPr preferRelativeResize="0"/>
          <p:nvPr/>
        </p:nvPicPr>
        <p:blipFill rotWithShape="1">
          <a:blip r:embed="rId4">
            <a:alphaModFix amt="20000"/>
          </a:blip>
          <a:srcRect b="29686" l="0" r="0" t="0"/>
          <a:stretch/>
        </p:blipFill>
        <p:spPr>
          <a:xfrm>
            <a:off x="0" y="0"/>
            <a:ext cx="9143998" cy="5143499"/>
          </a:xfrm>
          <a:prstGeom prst="rect">
            <a:avLst/>
          </a:prstGeom>
          <a:noFill/>
          <a:ln>
            <a:noFill/>
          </a:ln>
        </p:spPr>
      </p:pic>
      <p:sp>
        <p:nvSpPr>
          <p:cNvPr id="136" name="Google Shape;13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37" name="Google Shape;13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Barkat, Z., Rakavy, G., &amp; Sack, N. 1967, PRL, 18, 379.</a:t>
            </a:r>
            <a:endParaRPr/>
          </a:p>
          <a:p>
            <a:pPr indent="0" lvl="0" marL="0" rtl="0" algn="l">
              <a:spcBef>
                <a:spcPts val="1200"/>
              </a:spcBef>
              <a:spcAft>
                <a:spcPts val="0"/>
              </a:spcAft>
              <a:buNone/>
            </a:pPr>
            <a:r>
              <a:rPr lang="en"/>
              <a:t>Gilmer, M. S., Kozyreva, A., Hirschi, R., et al. 2017, ApJ, 846, 100.</a:t>
            </a:r>
            <a:endParaRPr/>
          </a:p>
          <a:p>
            <a:pPr indent="0" lvl="0" marL="0" rtl="0" algn="l">
              <a:spcBef>
                <a:spcPts val="1200"/>
              </a:spcBef>
              <a:spcAft>
                <a:spcPts val="0"/>
              </a:spcAft>
              <a:buNone/>
            </a:pPr>
            <a:r>
              <a:rPr lang="en"/>
              <a:t>Kozyreva, A., Yoon, S.-C., &amp; Langer, N. 2014, AAp, 566, A146.</a:t>
            </a:r>
            <a:endParaRPr/>
          </a:p>
          <a:p>
            <a:pPr indent="0" lvl="0" marL="0" rtl="0" algn="l">
              <a:spcBef>
                <a:spcPts val="1200"/>
              </a:spcBef>
              <a:spcAft>
                <a:spcPts val="1200"/>
              </a:spcAft>
              <a:buNone/>
            </a:pPr>
            <a:r>
              <a:rPr lang="en"/>
              <a:t>Griffeth Stone, A., Johnson, H. T., Blondin, J. M., et al.  2021, ApJ, 923, 233.</a:t>
            </a:r>
            <a:endParaRPr/>
          </a:p>
        </p:txBody>
      </p:sp>
      <p:pic>
        <p:nvPicPr>
          <p:cNvPr id="138" name="Google Shape;138;p19"/>
          <p:cNvPicPr preferRelativeResize="0"/>
          <p:nvPr/>
        </p:nvPicPr>
        <p:blipFill>
          <a:blip r:embed="rId5">
            <a:alphaModFix/>
          </a:blip>
          <a:stretch>
            <a:fillRect/>
          </a:stretch>
        </p:blipFill>
        <p:spPr>
          <a:xfrm>
            <a:off x="58575" y="4568877"/>
            <a:ext cx="3191500" cy="508825"/>
          </a:xfrm>
          <a:prstGeom prst="rect">
            <a:avLst/>
          </a:prstGeom>
          <a:noFill/>
          <a:ln>
            <a:noFill/>
          </a:ln>
        </p:spPr>
      </p:pic>
      <p:pic>
        <p:nvPicPr>
          <p:cNvPr id="139" name="Google Shape;139;p19"/>
          <p:cNvPicPr preferRelativeResize="0"/>
          <p:nvPr/>
        </p:nvPicPr>
        <p:blipFill>
          <a:blip r:embed="rId6">
            <a:alphaModFix/>
          </a:blip>
          <a:stretch>
            <a:fillRect/>
          </a:stretch>
        </p:blipFill>
        <p:spPr>
          <a:xfrm>
            <a:off x="58575" y="3224276"/>
            <a:ext cx="1250301" cy="1256849"/>
          </a:xfrm>
          <a:prstGeom prst="rect">
            <a:avLst/>
          </a:prstGeom>
          <a:noFill/>
          <a:ln>
            <a:noFill/>
          </a:ln>
        </p:spPr>
      </p:pic>
      <p:sp>
        <p:nvSpPr>
          <p:cNvPr id="140" name="Google Shape;140;p19"/>
          <p:cNvSpPr txBox="1"/>
          <p:nvPr/>
        </p:nvSpPr>
        <p:spPr>
          <a:xfrm>
            <a:off x="8832300" y="0"/>
            <a:ext cx="4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7</a:t>
            </a:r>
            <a:r>
              <a:rPr b="1" lang="en">
                <a:solidFill>
                  <a:schemeClr val="dk1"/>
                </a:solidFill>
              </a:rPr>
              <a:t>.</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