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pdf" ContentType="application/pdf"/>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7" r:id="rId1"/>
  </p:sldMasterIdLst>
  <p:sldIdLst>
    <p:sldId id="256" r:id="rId2"/>
    <p:sldId id="258" r:id="rId3"/>
    <p:sldId id="259" r:id="rId4"/>
    <p:sldId id="257" r:id="rId5"/>
    <p:sldId id="260" r:id="rId6"/>
    <p:sldId id="266" r:id="rId7"/>
    <p:sldId id="261" r:id="rId8"/>
    <p:sldId id="267" r:id="rId9"/>
    <p:sldId id="270" r:id="rId10"/>
    <p:sldId id="275" r:id="rId11"/>
    <p:sldId id="276" r:id="rId12"/>
    <p:sldId id="277" r:id="rId13"/>
    <p:sldId id="271" r:id="rId14"/>
    <p:sldId id="272" r:id="rId15"/>
    <p:sldId id="268" r:id="rId16"/>
    <p:sldId id="273" r:id="rId17"/>
    <p:sldId id="269" r:id="rId18"/>
    <p:sldId id="274" r:id="rId19"/>
    <p:sldId id="264" r:id="rId20"/>
    <p:sldId id="262" r:id="rId21"/>
    <p:sldId id="263" r:id="rId22"/>
    <p:sldId id="26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vertBarState="maximized">
    <p:restoredLeft sz="15598" autoAdjust="0"/>
    <p:restoredTop sz="94694" autoAdjust="0"/>
  </p:normalViewPr>
  <p:slideViewPr>
    <p:cSldViewPr snapToGrid="0" snapToObjects="1">
      <p:cViewPr>
        <p:scale>
          <a:sx n="150" d="100"/>
          <a:sy n="150" d="100"/>
        </p:scale>
        <p:origin x="-92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AEA6F6F-09ED-854D-80C5-D7CCEFFA406C}" type="slidenum">
              <a:rPr lang="en-US" smtClean="0"/>
              <a:pPr/>
              <a:t>‹#›</a:t>
            </a:fld>
            <a:endParaRPr lang="en-US"/>
          </a:p>
        </p:txBody>
      </p:sp>
      <p:pic>
        <p:nvPicPr>
          <p:cNvPr id="12" name="Picture 11" descr="int_collage.jpg"/>
          <p:cNvPicPr>
            <a:picLocks noChangeAspect="1"/>
          </p:cNvPicPr>
          <p:nvPr userDrawn="1"/>
        </p:nvPicPr>
        <p:blipFill>
          <a:blip r:embed="rId2"/>
          <a:stretch>
            <a:fillRect/>
          </a:stretch>
        </p:blipFill>
        <p:spPr>
          <a:xfrm>
            <a:off x="77246" y="6055702"/>
            <a:ext cx="1737117" cy="712343"/>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F15191-7887-934C-B37C-48E1FDDD04AD}" type="datetimeFigureOut">
              <a:rPr lang="en-US" smtClean="0"/>
              <a:pPr/>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A6F6F-09ED-854D-80C5-D7CCEFFA40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BF15191-7887-934C-B37C-48E1FDDD04AD}" type="datetimeFigureOut">
              <a:rPr lang="en-US" smtClean="0"/>
              <a:pPr/>
              <a:t>9/26/11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AEA6F6F-09ED-854D-80C5-D7CCEFFA40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F15191-7887-934C-B37C-48E1FDDD04AD}" type="datetimeFigureOut">
              <a:rPr lang="en-US" smtClean="0"/>
              <a:pPr/>
              <a:t>9/26/11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AEA6F6F-09ED-854D-80C5-D7CCEFFA406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BF15191-7887-934C-B37C-48E1FDDD04AD}" type="datetimeFigureOut">
              <a:rPr lang="en-US" smtClean="0"/>
              <a:pPr/>
              <a:t>9/26/11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AEA6F6F-09ED-854D-80C5-D7CCEFFA406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BF15191-7887-934C-B37C-48E1FDDD04AD}" type="datetimeFigureOut">
              <a:rPr lang="en-US" smtClean="0"/>
              <a:pPr/>
              <a:t>9/26/11</a:t>
            </a:fld>
            <a:endParaRPr lang="en-US"/>
          </a:p>
        </p:txBody>
      </p:sp>
      <p:sp>
        <p:nvSpPr>
          <p:cNvPr id="10" name="Slide Number Placeholder 9"/>
          <p:cNvSpPr>
            <a:spLocks noGrp="1"/>
          </p:cNvSpPr>
          <p:nvPr>
            <p:ph type="sldNum" sz="quarter" idx="16"/>
          </p:nvPr>
        </p:nvSpPr>
        <p:spPr/>
        <p:txBody>
          <a:bodyPr rtlCol="0"/>
          <a:lstStyle/>
          <a:p>
            <a:fld id="{5AEA6F6F-09ED-854D-80C5-D7CCEFFA406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BF15191-7887-934C-B37C-48E1FDDD04AD}" type="datetimeFigureOut">
              <a:rPr lang="en-US" smtClean="0"/>
              <a:pPr/>
              <a:t>9/26/11</a:t>
            </a:fld>
            <a:endParaRPr lang="en-US"/>
          </a:p>
        </p:txBody>
      </p:sp>
      <p:sp>
        <p:nvSpPr>
          <p:cNvPr id="12" name="Slide Number Placeholder 11"/>
          <p:cNvSpPr>
            <a:spLocks noGrp="1"/>
          </p:cNvSpPr>
          <p:nvPr>
            <p:ph type="sldNum" sz="quarter" idx="16"/>
          </p:nvPr>
        </p:nvSpPr>
        <p:spPr/>
        <p:txBody>
          <a:bodyPr rtlCol="0"/>
          <a:lstStyle/>
          <a:p>
            <a:fld id="{5AEA6F6F-09ED-854D-80C5-D7CCEFFA406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F15191-7887-934C-B37C-48E1FDDD04AD}" type="datetimeFigureOut">
              <a:rPr lang="en-US" smtClean="0"/>
              <a:pPr/>
              <a:t>9/26/11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EA6F6F-09ED-854D-80C5-D7CCEFFA40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15191-7887-934C-B37C-48E1FDDD04AD}" type="datetimeFigureOut">
              <a:rPr lang="en-US" smtClean="0"/>
              <a:pPr/>
              <a:t>9/26/11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AEA6F6F-09ED-854D-80C5-D7CCEFFA40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F15191-7887-934C-B37C-48E1FDDD04AD}" type="datetimeFigureOut">
              <a:rPr lang="en-US" smtClean="0"/>
              <a:pPr/>
              <a:t>9/26/11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solidFill>
            <a:srgbClr val="DE0000"/>
          </a:solidFill>
        </p:spPr>
        <p:txBody>
          <a:bodyPr/>
          <a:lstStyle>
            <a:lvl1pPr>
              <a:defRPr>
                <a:solidFill>
                  <a:srgbClr val="FFFFFF"/>
                </a:solidFill>
              </a:defRPr>
            </a:lvl1pPr>
          </a:lstStyle>
          <a:p>
            <a:fld id="{5AEA6F6F-09ED-854D-80C5-D7CCEFFA406C}" type="slidenum">
              <a:rPr lang="en-US" smtClean="0"/>
              <a:pPr/>
              <a:t>‹#›</a:t>
            </a:fld>
            <a:endParaRPr lang="en-US"/>
          </a:p>
        </p:txBody>
      </p:sp>
      <p:sp>
        <p:nvSpPr>
          <p:cNvPr id="3" name="Text Placeholder 2"/>
          <p:cNvSpPr>
            <a:spLocks noGrp="1"/>
          </p:cNvSpPr>
          <p:nvPr>
            <p:ph type="body" idx="2"/>
          </p:nvPr>
        </p:nvSpPr>
        <p:spPr>
          <a:xfrm>
            <a:off x="609600" y="1752600"/>
            <a:ext cx="1600200" cy="4343400"/>
          </a:xfrm>
          <a:solidFill>
            <a:srgbClr val="DE000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rgbClr val="FF0000"/>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dirty="0" smtClean="0"/>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8" name="Picture 7" descr="int_collage.jpg"/>
          <p:cNvPicPr>
            <a:picLocks noChangeAspect="1"/>
          </p:cNvPicPr>
          <p:nvPr userDrawn="1"/>
        </p:nvPicPr>
        <p:blipFill>
          <a:blip r:embed="rId2"/>
          <a:stretch>
            <a:fillRect/>
          </a:stretch>
        </p:blipFill>
        <p:spPr>
          <a:xfrm>
            <a:off x="777875" y="2844800"/>
            <a:ext cx="1323975" cy="5429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BF15191-7887-934C-B37C-48E1FDDD04AD}" type="datetimeFigureOut">
              <a:rPr lang="en-US" smtClean="0"/>
              <a:pPr/>
              <a:t>9/26/11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AEA6F6F-09ED-854D-80C5-D7CCEFFA406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16933"/>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BF15191-7887-934C-B37C-48E1FDDD04AD}" type="datetimeFigureOut">
              <a:rPr lang="en-US" smtClean="0"/>
              <a:pPr/>
              <a:t>9/26/11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AEA6F6F-09ED-854D-80C5-D7CCEFFA40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20.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21.tiff"/></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pdf"/><Relationship Id="rId5" Type="http://schemas.openxmlformats.org/officeDocument/2006/relationships/image" Target="../media/image24.png"/><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ctrTitle"/>
          </p:nvPr>
        </p:nvSpPr>
        <p:spPr>
          <a:xfrm>
            <a:off x="4665133" y="457203"/>
            <a:ext cx="4038600" cy="1016000"/>
          </a:xfrm>
        </p:spPr>
        <p:txBody>
          <a:bodyPr/>
          <a:lstStyle/>
          <a:p>
            <a:r>
              <a:rPr lang="en-US" dirty="0" smtClean="0"/>
              <a:t>Our Mission</a:t>
            </a:r>
            <a:endParaRPr lang="en-US" dirty="0"/>
          </a:p>
        </p:txBody>
      </p:sp>
      <p:sp>
        <p:nvSpPr>
          <p:cNvPr id="9" name="Subtitle 8"/>
          <p:cNvSpPr>
            <a:spLocks noGrp="1"/>
          </p:cNvSpPr>
          <p:nvPr>
            <p:ph type="subTitle" idx="1"/>
          </p:nvPr>
        </p:nvSpPr>
        <p:spPr/>
        <p:txBody>
          <a:bodyPr/>
          <a:lstStyle/>
          <a:p>
            <a:r>
              <a:rPr lang="en-US" dirty="0" smtClean="0"/>
              <a:t>Search for a Department Head</a:t>
            </a:r>
            <a:endParaRPr lang="en-US" dirty="0"/>
          </a:p>
        </p:txBody>
      </p:sp>
      <p:sp>
        <p:nvSpPr>
          <p:cNvPr id="10" name="TextBox 9"/>
          <p:cNvSpPr txBox="1"/>
          <p:nvPr/>
        </p:nvSpPr>
        <p:spPr>
          <a:xfrm>
            <a:off x="558799" y="2218271"/>
            <a:ext cx="8178800" cy="3123932"/>
          </a:xfrm>
          <a:prstGeom prst="rect">
            <a:avLst/>
          </a:prstGeom>
          <a:noFill/>
        </p:spPr>
        <p:txBody>
          <a:bodyPr wrap="square" rtlCol="0">
            <a:spAutoFit/>
          </a:bodyPr>
          <a:lstStyle/>
          <a:p>
            <a:pPr>
              <a:spcAft>
                <a:spcPts val="600"/>
              </a:spcAft>
            </a:pPr>
            <a:r>
              <a:rPr lang="en-US" sz="2400" dirty="0" smtClean="0"/>
              <a:t>The </a:t>
            </a:r>
            <a:r>
              <a:rPr lang="en-US" sz="2400" dirty="0"/>
              <a:t>Physics Department faculty is committed to providing outstanding educational and research opportunities. Our highest priority is to help all students achieve their educational objectives. We serve the people of the State of North Carolina by</a:t>
            </a:r>
            <a:r>
              <a:rPr lang="en-US" sz="2400" dirty="0" smtClean="0"/>
              <a:t>:</a:t>
            </a:r>
          </a:p>
          <a:p>
            <a:pPr>
              <a:buFont typeface="Arial"/>
              <a:buChar char="•"/>
            </a:pPr>
            <a:r>
              <a:rPr lang="en-US" sz="2400" dirty="0"/>
              <a:t> </a:t>
            </a:r>
            <a:r>
              <a:rPr lang="en-US" sz="2400" dirty="0" smtClean="0"/>
              <a:t>providing </a:t>
            </a:r>
            <a:r>
              <a:rPr lang="en-US" sz="2400" dirty="0"/>
              <a:t>educational</a:t>
            </a:r>
            <a:r>
              <a:rPr lang="en-US" sz="2400" dirty="0" smtClean="0"/>
              <a:t> opportunities to students </a:t>
            </a:r>
            <a:r>
              <a:rPr lang="en-US" sz="2400" dirty="0"/>
              <a:t>in </a:t>
            </a:r>
            <a:r>
              <a:rPr lang="en-US" sz="2400" dirty="0" smtClean="0"/>
              <a:t>physics</a:t>
            </a:r>
          </a:p>
          <a:p>
            <a:pPr>
              <a:buFont typeface="Arial"/>
              <a:buChar char="•"/>
            </a:pPr>
            <a:r>
              <a:rPr lang="en-US" sz="2400" dirty="0"/>
              <a:t> </a:t>
            </a:r>
            <a:r>
              <a:rPr lang="en-US" sz="2400" dirty="0" smtClean="0"/>
              <a:t>developing </a:t>
            </a:r>
            <a:r>
              <a:rPr lang="en-US" sz="2400" dirty="0"/>
              <a:t>world-class research programs</a:t>
            </a:r>
            <a:r>
              <a:rPr lang="en-US" sz="2400" dirty="0" smtClean="0"/>
              <a:t> </a:t>
            </a:r>
          </a:p>
          <a:p>
            <a:pPr>
              <a:buFont typeface="Arial"/>
              <a:buChar char="•"/>
            </a:pPr>
            <a:r>
              <a:rPr lang="en-US" sz="2400" dirty="0"/>
              <a:t> </a:t>
            </a:r>
            <a:r>
              <a:rPr lang="en-US" sz="2400" dirty="0" smtClean="0"/>
              <a:t>providing </a:t>
            </a:r>
            <a:r>
              <a:rPr lang="en-US" sz="2400" dirty="0"/>
              <a:t>high-quality physics instruction to the University</a:t>
            </a:r>
            <a:r>
              <a:rPr lang="en-US" sz="2400" dirty="0" smtClean="0"/>
              <a:t> </a:t>
            </a:r>
          </a:p>
          <a:p>
            <a:pPr>
              <a:buFont typeface="Arial"/>
              <a:buChar char="•"/>
            </a:pPr>
            <a:r>
              <a:rPr lang="en-US" sz="2400" dirty="0"/>
              <a:t> </a:t>
            </a:r>
            <a:r>
              <a:rPr lang="en-US" sz="2400" dirty="0" smtClean="0"/>
              <a:t>supporting </a:t>
            </a:r>
            <a:r>
              <a:rPr lang="en-US" sz="2400" dirty="0"/>
              <a:t>outreach </a:t>
            </a:r>
            <a:r>
              <a:rPr lang="en-US" sz="2400" dirty="0" smtClean="0"/>
              <a:t>activity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14" name="Content Placeholder 13" descr="INCITEInReview_Cover-233x300.png"/>
          <p:cNvPicPr>
            <a:picLocks noGrp="1" noChangeAspect="1"/>
          </p:cNvPicPr>
          <p:nvPr>
            <p:ph sz="quarter" idx="1"/>
          </p:nvPr>
        </p:nvPicPr>
        <p:blipFill>
          <a:blip r:embed="rId3"/>
          <a:srcRect l="-43237" r="-43237"/>
          <a:stretch>
            <a:fillRect/>
          </a:stretch>
        </p:blipFill>
        <p:spPr>
          <a:xfrm>
            <a:off x="2362200" y="1744663"/>
            <a:ext cx="6400800" cy="44196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9" name="Content Placeholder 8" descr="vh1home.tiff"/>
          <p:cNvPicPr>
            <a:picLocks noGrp="1" noChangeAspect="1"/>
          </p:cNvPicPr>
          <p:nvPr>
            <p:ph sz="quarter" idx="1"/>
          </p:nvPr>
        </p:nvPicPr>
        <p:blipFill>
          <a:blip r:embed="rId3"/>
          <a:srcRect t="-11301" b="-11301"/>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9" name="Content Placeholder 8" descr="urcapage.tiff"/>
          <p:cNvPicPr>
            <a:picLocks noGrp="1" noChangeAspect="1"/>
          </p:cNvPicPr>
          <p:nvPr>
            <p:ph sz="quarter" idx="1"/>
          </p:nvPr>
        </p:nvPicPr>
        <p:blipFill>
          <a:blip r:embed="rId3"/>
          <a:srcRect t="-2385" b="-2385"/>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Teaching</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
        <p:nvSpPr>
          <p:cNvPr id="8" name="Content Placeholder 7"/>
          <p:cNvSpPr>
            <a:spLocks noGrp="1"/>
          </p:cNvSpPr>
          <p:nvPr>
            <p:ph sz="quarter" idx="1"/>
          </p:nvPr>
        </p:nvSpPr>
        <p:spPr>
          <a:xfrm>
            <a:off x="2362200" y="1752600"/>
            <a:ext cx="6400800" cy="2252133"/>
          </a:xfrm>
        </p:spPr>
        <p:txBody>
          <a:bodyPr>
            <a:normAutofit/>
          </a:bodyPr>
          <a:lstStyle/>
          <a:p>
            <a:r>
              <a:rPr lang="en-US" sz="1800" dirty="0" smtClean="0"/>
              <a:t>123, 201, 203, 205, 208, 299, 328, 411, 412, 414, 415, 512</a:t>
            </a:r>
          </a:p>
          <a:p>
            <a:r>
              <a:rPr lang="en-US" sz="1800" dirty="0" smtClean="0"/>
              <a:t>Integrated Research into the Classroom (PY 328:  95, 97, 02)</a:t>
            </a:r>
          </a:p>
          <a:p>
            <a:r>
              <a:rPr lang="en-US" sz="1800" dirty="0" smtClean="0"/>
              <a:t>Developed introductory computational physics course</a:t>
            </a:r>
          </a:p>
          <a:p>
            <a:r>
              <a:rPr lang="en-US" sz="1800" dirty="0" smtClean="0"/>
              <a:t>Outstanding Teacher Award (2000)</a:t>
            </a:r>
          </a:p>
          <a:p>
            <a:r>
              <a:rPr lang="en-US" sz="1800" dirty="0" smtClean="0"/>
              <a:t>Alumni Distinguished Undergraduate Professor (2010)</a:t>
            </a:r>
            <a:endParaRPr lang="en-US" sz="1800" dirty="0"/>
          </a:p>
        </p:txBody>
      </p:sp>
      <p:pic>
        <p:nvPicPr>
          <p:cNvPr id="9" name="Picture 8" descr="ttp://astro.physics.ncsu.edu/~blondin/Superjet/class.gif"/>
          <p:cNvPicPr/>
          <p:nvPr/>
        </p:nvPicPr>
        <p:blipFill>
          <a:blip r:embed="rId3"/>
          <a:srcRect/>
          <a:stretch>
            <a:fillRect/>
          </a:stretch>
        </p:blipFill>
        <p:spPr bwMode="auto">
          <a:xfrm>
            <a:off x="2620418" y="4016146"/>
            <a:ext cx="3175000" cy="2246259"/>
          </a:xfrm>
          <a:prstGeom prst="rect">
            <a:avLst/>
          </a:prstGeom>
          <a:noFill/>
          <a:ln w="9525">
            <a:noFill/>
            <a:miter lim="800000"/>
            <a:headEnd/>
            <a:tailEnd/>
          </a:ln>
        </p:spPr>
      </p:pic>
      <p:pic>
        <p:nvPicPr>
          <p:cNvPr id="10" name="Picture 9" descr=":::::Desktop:part.pdf"/>
          <p:cNvPicPr/>
          <p:nvPr/>
        </p:nvPicPr>
        <mc:AlternateContent>
          <mc:Choice xmlns:ma="http://schemas.microsoft.com/office/mac/drawingml/2008/main" Requires="ma">
            <p:blipFill>
              <a:blip r:embed="rId4"/>
              <a:srcRect l="42291"/>
              <a:stretch>
                <a:fillRect/>
              </a:stretch>
            </p:blipFill>
          </mc:Choice>
          <mc:Fallback>
            <p:blipFill>
              <a:blip r:embed="rId5"/>
              <a:srcRect l="42291"/>
              <a:stretch>
                <a:fillRect/>
              </a:stretch>
            </p:blipFill>
          </mc:Fallback>
        </mc:AlternateContent>
        <p:spPr bwMode="auto">
          <a:xfrm>
            <a:off x="5604144" y="3812938"/>
            <a:ext cx="3158856"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Outreach</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
        <p:nvSpPr>
          <p:cNvPr id="8" name="Content Placeholder 7"/>
          <p:cNvSpPr>
            <a:spLocks noGrp="1"/>
          </p:cNvSpPr>
          <p:nvPr>
            <p:ph sz="quarter" idx="1"/>
          </p:nvPr>
        </p:nvSpPr>
        <p:spPr>
          <a:xfrm>
            <a:off x="2362200" y="2455332"/>
            <a:ext cx="6400800" cy="3276601"/>
          </a:xfrm>
        </p:spPr>
        <p:txBody>
          <a:bodyPr/>
          <a:lstStyle/>
          <a:p>
            <a:r>
              <a:rPr lang="en-US" dirty="0" smtClean="0"/>
              <a:t>Astronomy night at CCMS</a:t>
            </a:r>
          </a:p>
          <a:p>
            <a:r>
              <a:rPr lang="en-US" dirty="0" smtClean="0"/>
              <a:t>Family Science Night at Washington</a:t>
            </a:r>
          </a:p>
          <a:p>
            <a:r>
              <a:rPr lang="en-US" dirty="0" smtClean="0"/>
              <a:t>Astronomy Days at NC Museum</a:t>
            </a:r>
          </a:p>
          <a:p>
            <a:r>
              <a:rPr lang="en-US" dirty="0" smtClean="0"/>
              <a:t>SPS Physics Demonstrations at WCPS</a:t>
            </a:r>
          </a:p>
          <a:p>
            <a:r>
              <a:rPr lang="en-US" dirty="0" smtClean="0"/>
              <a:t>Science Café, Duke TIP, NCSSM…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I bring to the table?</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2421466"/>
            <a:ext cx="6341533" cy="3750733"/>
          </a:xfrm>
        </p:spPr>
        <p:txBody>
          <a:bodyPr/>
          <a:lstStyle/>
          <a:p>
            <a:r>
              <a:rPr lang="en-US" dirty="0" smtClean="0"/>
              <a:t>Balanced viewpoint</a:t>
            </a:r>
          </a:p>
          <a:p>
            <a:pPr>
              <a:buNone/>
            </a:pPr>
            <a:r>
              <a:rPr lang="en-US" sz="2000" dirty="0" smtClean="0"/>
              <a:t>		research, teaching, outreach</a:t>
            </a:r>
            <a:endParaRPr lang="en-US" sz="2000" dirty="0" smtClean="0"/>
          </a:p>
          <a:p>
            <a:r>
              <a:rPr lang="en-US" dirty="0" smtClean="0"/>
              <a:t>Will to improve</a:t>
            </a:r>
          </a:p>
          <a:p>
            <a:pPr>
              <a:buNone/>
            </a:pPr>
            <a:r>
              <a:rPr lang="en-US" sz="2000" dirty="0" smtClean="0">
                <a:solidFill>
                  <a:prstClr val="black"/>
                </a:solidFill>
              </a:rPr>
              <a:t>		assess </a:t>
            </a:r>
            <a:r>
              <a:rPr lang="en-US" sz="2000" dirty="0" err="1" smtClean="0">
                <a:solidFill>
                  <a:prstClr val="black"/>
                </a:solidFill>
                <a:sym typeface="Wingdings"/>
              </a:rPr>
              <a:t></a:t>
            </a:r>
            <a:r>
              <a:rPr lang="en-US" sz="2000" dirty="0" smtClean="0">
                <a:solidFill>
                  <a:prstClr val="black"/>
                </a:solidFill>
                <a:sym typeface="Wingdings"/>
              </a:rPr>
              <a:t> plan </a:t>
            </a:r>
            <a:r>
              <a:rPr lang="en-US" sz="2000" dirty="0" err="1" smtClean="0">
                <a:solidFill>
                  <a:prstClr val="black"/>
                </a:solidFill>
                <a:sym typeface="Wingdings"/>
              </a:rPr>
              <a:t></a:t>
            </a:r>
            <a:r>
              <a:rPr lang="en-US" sz="2000" dirty="0" smtClean="0">
                <a:solidFill>
                  <a:prstClr val="black"/>
                </a:solidFill>
                <a:sym typeface="Wingdings"/>
              </a:rPr>
              <a:t> implement</a:t>
            </a:r>
            <a:endParaRPr lang="en-US" dirty="0" smtClean="0"/>
          </a:p>
          <a:p>
            <a:pPr>
              <a:buNone/>
            </a:pP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Always room for improvement</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
        <p:nvSpPr>
          <p:cNvPr id="8" name="Content Placeholder 7"/>
          <p:cNvSpPr>
            <a:spLocks noGrp="1"/>
          </p:cNvSpPr>
          <p:nvPr>
            <p:ph sz="quarter" idx="1"/>
          </p:nvPr>
        </p:nvSpPr>
        <p:spPr/>
        <p:txBody>
          <a:bodyPr>
            <a:normAutofit lnSpcReduction="10000"/>
          </a:bodyPr>
          <a:lstStyle/>
          <a:p>
            <a:pPr>
              <a:buNone/>
            </a:pPr>
            <a:r>
              <a:rPr lang="en-US" sz="2400" dirty="0" smtClean="0"/>
              <a:t>“The moment you think of yourself as great, your slide to mediocrity has already begun.”</a:t>
            </a:r>
          </a:p>
          <a:p>
            <a:pPr>
              <a:buNone/>
            </a:pPr>
            <a:endParaRPr lang="en-US" sz="2400" dirty="0" smtClean="0"/>
          </a:p>
          <a:p>
            <a:pPr>
              <a:buNone/>
            </a:pPr>
            <a:r>
              <a:rPr lang="en-US" sz="2400" dirty="0" smtClean="0"/>
              <a:t>My approach to the Undergraduate Physics Program is to continuously ask “how can we improve?”</a:t>
            </a:r>
          </a:p>
          <a:p>
            <a:pPr>
              <a:buNone/>
            </a:pPr>
            <a:endParaRPr lang="en-US" sz="2400" dirty="0" smtClean="0"/>
          </a:p>
          <a:p>
            <a:pPr>
              <a:buNone/>
            </a:pPr>
            <a:r>
              <a:rPr lang="en-US" sz="2400" dirty="0" smtClean="0"/>
              <a:t>Assess: exit interviews, faculty feedback, grades</a:t>
            </a:r>
          </a:p>
          <a:p>
            <a:pPr>
              <a:buNone/>
            </a:pPr>
            <a:r>
              <a:rPr lang="en-US" sz="2400" dirty="0" smtClean="0"/>
              <a:t>Identify: junior wall, senior lab, computing, math</a:t>
            </a:r>
          </a:p>
          <a:p>
            <a:pPr>
              <a:buNone/>
            </a:pPr>
            <a:r>
              <a:rPr lang="en-US" sz="2400" dirty="0" smtClean="0"/>
              <a:t>Solve: move PY411, sophomore lab, FAQ page, newsletter, programming, alumni dinner,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I bring to the table?</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2421466"/>
            <a:ext cx="6341533" cy="3750733"/>
          </a:xfrm>
        </p:spPr>
        <p:txBody>
          <a:bodyPr/>
          <a:lstStyle/>
          <a:p>
            <a:r>
              <a:rPr lang="en-US" dirty="0" smtClean="0"/>
              <a:t>Balanced viewpoint</a:t>
            </a:r>
          </a:p>
          <a:p>
            <a:pPr>
              <a:buNone/>
            </a:pPr>
            <a:r>
              <a:rPr lang="en-US" sz="2000" dirty="0" smtClean="0"/>
              <a:t>		research, teaching, outreach</a:t>
            </a:r>
            <a:endParaRPr lang="en-US" sz="2000" dirty="0" smtClean="0"/>
          </a:p>
          <a:p>
            <a:r>
              <a:rPr lang="en-US" dirty="0" smtClean="0"/>
              <a:t>Will to improve</a:t>
            </a:r>
          </a:p>
          <a:p>
            <a:pPr>
              <a:buNone/>
            </a:pPr>
            <a:r>
              <a:rPr lang="en-US" sz="2000" dirty="0" smtClean="0">
                <a:solidFill>
                  <a:prstClr val="black"/>
                </a:solidFill>
              </a:rPr>
              <a:t>		assess </a:t>
            </a:r>
            <a:r>
              <a:rPr lang="en-US" sz="2000" dirty="0" err="1" smtClean="0">
                <a:solidFill>
                  <a:prstClr val="black"/>
                </a:solidFill>
                <a:sym typeface="Wingdings"/>
              </a:rPr>
              <a:t></a:t>
            </a:r>
            <a:r>
              <a:rPr lang="en-US" sz="2000" dirty="0" smtClean="0">
                <a:solidFill>
                  <a:prstClr val="black"/>
                </a:solidFill>
                <a:sym typeface="Wingdings"/>
              </a:rPr>
              <a:t> plan </a:t>
            </a:r>
            <a:r>
              <a:rPr lang="en-US" sz="2000" dirty="0" err="1" smtClean="0">
                <a:solidFill>
                  <a:prstClr val="black"/>
                </a:solidFill>
                <a:sym typeface="Wingdings"/>
              </a:rPr>
              <a:t></a:t>
            </a:r>
            <a:r>
              <a:rPr lang="en-US" sz="2000" dirty="0" smtClean="0">
                <a:solidFill>
                  <a:prstClr val="black"/>
                </a:solidFill>
                <a:sym typeface="Wingdings"/>
              </a:rPr>
              <a:t> implement</a:t>
            </a:r>
            <a:endParaRPr lang="en-US" dirty="0" smtClean="0"/>
          </a:p>
          <a:p>
            <a:r>
              <a:rPr lang="en-US" dirty="0" smtClean="0"/>
              <a:t>Strong service record</a:t>
            </a:r>
            <a:r>
              <a:rPr lang="en-US" sz="2000" dirty="0" smtClean="0"/>
              <a:t> </a:t>
            </a:r>
          </a:p>
          <a:p>
            <a:pPr>
              <a:buNone/>
            </a:pPr>
            <a:r>
              <a:rPr lang="en-US" sz="2000" dirty="0" smtClean="0"/>
              <a:t>		Department, University, Science Community</a:t>
            </a:r>
            <a:endParaRPr lang="en-US" sz="2000" dirty="0" smtClean="0">
              <a:solidFill>
                <a:prstClr val="black"/>
              </a:solidFill>
            </a:endParaRPr>
          </a:p>
          <a:p>
            <a:pPr>
              <a:buNone/>
            </a:pP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Service</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
        <p:nvSpPr>
          <p:cNvPr id="8" name="Content Placeholder 7"/>
          <p:cNvSpPr>
            <a:spLocks noGrp="1"/>
          </p:cNvSpPr>
          <p:nvPr>
            <p:ph sz="quarter" idx="1"/>
          </p:nvPr>
        </p:nvSpPr>
        <p:spPr>
          <a:xfrm>
            <a:off x="2362200" y="1752600"/>
            <a:ext cx="4165600" cy="4419600"/>
          </a:xfrm>
        </p:spPr>
        <p:txBody>
          <a:bodyPr/>
          <a:lstStyle/>
          <a:p>
            <a:r>
              <a:rPr lang="en-US" dirty="0" smtClean="0"/>
              <a:t>Department of Physics</a:t>
            </a:r>
          </a:p>
          <a:p>
            <a:pPr>
              <a:buNone/>
            </a:pPr>
            <a:r>
              <a:rPr lang="en-US" sz="1200" dirty="0" smtClean="0"/>
              <a:t>	As Assistant Prof. created first PY website and Physics Honors Program. SPS advisor, Sigma Pi Sigma advisor, DUP since 2007, Committees: Advisory, Computer, Personnel, Course and  Curriculum, CRC, RPT, Space, Colloquium</a:t>
            </a:r>
          </a:p>
          <a:p>
            <a:r>
              <a:rPr lang="en-US" dirty="0" smtClean="0"/>
              <a:t>NC State University</a:t>
            </a:r>
          </a:p>
          <a:p>
            <a:pPr>
              <a:buNone/>
            </a:pPr>
            <a:r>
              <a:rPr lang="en-US" sz="1200" dirty="0" smtClean="0"/>
              <a:t>	University Honors Council, University Research Committee, University HPC Committee, Provost’s IT Scoping Committee, Goldwater Selection, PAMS Honors, PAMS HPC, Undergraduate Research Awards/Symposia</a:t>
            </a:r>
          </a:p>
          <a:p>
            <a:r>
              <a:rPr lang="en-US" dirty="0" smtClean="0"/>
              <a:t>Science Community</a:t>
            </a:r>
          </a:p>
          <a:p>
            <a:pPr>
              <a:buNone/>
            </a:pPr>
            <a:r>
              <a:rPr lang="en-US" sz="1200" dirty="0" smtClean="0"/>
              <a:t>	NASA/NSF/DOE program reviews, Hosted AAS meeting (1997) and AIP SPIN-UP Workshop (2009), </a:t>
            </a:r>
            <a:r>
              <a:rPr lang="en-US" sz="1200" dirty="0" err="1" smtClean="0"/>
              <a:t>CiSE</a:t>
            </a:r>
            <a:r>
              <a:rPr lang="en-US" sz="1200" dirty="0" smtClean="0"/>
              <a:t> Editorial Board, </a:t>
            </a:r>
            <a:r>
              <a:rPr lang="en-US" sz="1200" dirty="0" err="1" smtClean="0"/>
              <a:t>Teragrid</a:t>
            </a:r>
            <a:r>
              <a:rPr lang="en-US" sz="1200" dirty="0" smtClean="0"/>
              <a:t> Allocations</a:t>
            </a:r>
            <a:endParaRPr lang="en-US" sz="1200" dirty="0"/>
          </a:p>
        </p:txBody>
      </p:sp>
      <p:pic>
        <p:nvPicPr>
          <p:cNvPr id="9" name="Picture 8"/>
          <p:cNvPicPr>
            <a:picLocks noChangeAspect="1"/>
          </p:cNvPicPr>
          <p:nvPr/>
        </p:nvPicPr>
        <p:blipFill>
          <a:blip r:embed="rId3"/>
          <a:stretch>
            <a:fillRect/>
          </a:stretch>
        </p:blipFill>
        <p:spPr>
          <a:xfrm>
            <a:off x="6290733" y="4503322"/>
            <a:ext cx="2675460" cy="218217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chairheadchairheadchairheadchair</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normAutofit/>
          </a:bodyPr>
          <a:lstStyle/>
          <a:p>
            <a:pPr lvl="0">
              <a:spcAft>
                <a:spcPts val="1800"/>
              </a:spcAft>
              <a:buClr>
                <a:srgbClr val="580101"/>
              </a:buClr>
              <a:buNone/>
            </a:pPr>
            <a:r>
              <a:rPr lang="en-US" dirty="0" smtClean="0"/>
              <a:t>MEAS:</a:t>
            </a:r>
            <a:r>
              <a:rPr lang="en-US" dirty="0" smtClean="0"/>
              <a:t> </a:t>
            </a:r>
            <a:r>
              <a:rPr lang="en-US" sz="2400" dirty="0" smtClean="0"/>
              <a:t>New</a:t>
            </a:r>
            <a:r>
              <a:rPr lang="en-US" sz="2400" dirty="0" smtClean="0"/>
              <a:t> H</a:t>
            </a:r>
            <a:r>
              <a:rPr lang="en-US" sz="2400" dirty="0" smtClean="0"/>
              <a:t>ead </a:t>
            </a:r>
            <a:r>
              <a:rPr lang="en-US" sz="2400" dirty="0" smtClean="0"/>
              <a:t>and</a:t>
            </a:r>
            <a:r>
              <a:rPr lang="en-US" sz="2400" dirty="0" smtClean="0"/>
              <a:t> Associate Head</a:t>
            </a:r>
            <a:endParaRPr lang="en-US" dirty="0" smtClean="0"/>
          </a:p>
          <a:p>
            <a:pPr lvl="0">
              <a:spcAft>
                <a:spcPts val="1800"/>
              </a:spcAft>
              <a:buClr>
                <a:srgbClr val="580101"/>
              </a:buClr>
              <a:buNone/>
            </a:pPr>
            <a:r>
              <a:rPr lang="en-US" dirty="0" smtClean="0"/>
              <a:t>Math: </a:t>
            </a:r>
            <a:r>
              <a:rPr lang="en-US" sz="2400" dirty="0" smtClean="0"/>
              <a:t>Head and Associate Head work collaboratively; active advisory committee</a:t>
            </a:r>
          </a:p>
          <a:p>
            <a:pPr lvl="0">
              <a:spcAft>
                <a:spcPts val="1800"/>
              </a:spcAft>
              <a:buClr>
                <a:srgbClr val="580101"/>
              </a:buClr>
              <a:buNone/>
            </a:pPr>
            <a:r>
              <a:rPr lang="en-US" dirty="0" smtClean="0"/>
              <a:t>Statistics: </a:t>
            </a:r>
            <a:r>
              <a:rPr lang="en-US" sz="2400" dirty="0" smtClean="0"/>
              <a:t>Department Head and 5 Directors</a:t>
            </a:r>
            <a:endParaRPr lang="en-US" dirty="0" smtClean="0"/>
          </a:p>
          <a:p>
            <a:pPr lvl="0">
              <a:spcAft>
                <a:spcPts val="1800"/>
              </a:spcAft>
              <a:buClr>
                <a:srgbClr val="580101"/>
              </a:buClr>
              <a:buNone/>
            </a:pPr>
            <a:r>
              <a:rPr lang="en-US" dirty="0" smtClean="0"/>
              <a:t>Chemistry: </a:t>
            </a:r>
            <a:r>
              <a:rPr lang="en-US" sz="2400" dirty="0" smtClean="0"/>
              <a:t>Chair (3yr term</a:t>
            </a:r>
            <a:r>
              <a:rPr lang="en-US" sz="2400" dirty="0" smtClean="0"/>
              <a:t>), Associate Chair (appointed by Chair, currently a TAP), no Executive Officer nor Director of Facilities</a:t>
            </a: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ctrTitle"/>
          </p:nvPr>
        </p:nvSpPr>
        <p:spPr>
          <a:xfrm>
            <a:off x="4665133" y="457203"/>
            <a:ext cx="4038600" cy="1016000"/>
          </a:xfrm>
        </p:spPr>
        <p:txBody>
          <a:bodyPr/>
          <a:lstStyle/>
          <a:p>
            <a:r>
              <a:rPr lang="en-US" dirty="0" smtClean="0"/>
              <a:t>Our vision</a:t>
            </a:r>
            <a:endParaRPr lang="en-US" dirty="0"/>
          </a:p>
        </p:txBody>
      </p:sp>
      <p:sp>
        <p:nvSpPr>
          <p:cNvPr id="9" name="Subtitle 8"/>
          <p:cNvSpPr>
            <a:spLocks noGrp="1"/>
          </p:cNvSpPr>
          <p:nvPr>
            <p:ph type="subTitle" idx="1"/>
          </p:nvPr>
        </p:nvSpPr>
        <p:spPr/>
        <p:txBody>
          <a:bodyPr/>
          <a:lstStyle/>
          <a:p>
            <a:r>
              <a:rPr lang="en-US" dirty="0" smtClean="0"/>
              <a:t>Search for a Department Head</a:t>
            </a:r>
            <a:endParaRPr lang="en-US" dirty="0"/>
          </a:p>
        </p:txBody>
      </p:sp>
      <p:sp>
        <p:nvSpPr>
          <p:cNvPr id="10" name="TextBox 9"/>
          <p:cNvSpPr txBox="1"/>
          <p:nvPr/>
        </p:nvSpPr>
        <p:spPr>
          <a:xfrm>
            <a:off x="745061" y="2286003"/>
            <a:ext cx="7823200" cy="3046988"/>
          </a:xfrm>
          <a:prstGeom prst="rect">
            <a:avLst/>
          </a:prstGeom>
          <a:noFill/>
        </p:spPr>
        <p:txBody>
          <a:bodyPr wrap="square" rtlCol="0">
            <a:spAutoFit/>
          </a:bodyPr>
          <a:lstStyle/>
          <a:p>
            <a:r>
              <a:rPr lang="en-US" sz="2400" dirty="0"/>
              <a:t>The Department of Physics at North Carolina State University will become a national model among public universities for its approach to and innovations in education, its excellent and diverse faculty and graduates, the significance of its research, and its contributions to other disciplines and to society in general. The Department will continue to improve its national and international stature and will be considered among the top ranked departments in the nation</a:t>
            </a:r>
            <a:r>
              <a:rPr lang="en-US" sz="2400" i="1" dirty="0"/>
              <a: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chairheadchairheadchairheadchair</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normAutofit/>
          </a:bodyPr>
          <a:lstStyle/>
          <a:p>
            <a:pPr lvl="0">
              <a:buClr>
                <a:srgbClr val="580101"/>
              </a:buClr>
              <a:buNone/>
            </a:pPr>
            <a:r>
              <a:rPr lang="en-US" dirty="0" smtClean="0">
                <a:solidFill>
                  <a:prstClr val="black"/>
                </a:solidFill>
              </a:rPr>
              <a:t>	   </a:t>
            </a:r>
          </a:p>
          <a:p>
            <a:pPr>
              <a:buNone/>
            </a:pPr>
            <a:r>
              <a:rPr lang="en-US" dirty="0" smtClean="0"/>
              <a:t>The Physics Department has (had)</a:t>
            </a:r>
          </a:p>
          <a:p>
            <a:r>
              <a:rPr lang="en-US" dirty="0" smtClean="0"/>
              <a:t>A strong administrative infrastructure</a:t>
            </a:r>
          </a:p>
          <a:p>
            <a:r>
              <a:rPr lang="en-US" dirty="0" smtClean="0"/>
              <a:t>An advisory committee</a:t>
            </a:r>
          </a:p>
          <a:p>
            <a:r>
              <a:rPr lang="en-US" dirty="0" smtClean="0"/>
              <a:t>An Associate Department Head</a:t>
            </a:r>
          </a:p>
          <a:p>
            <a:pPr>
              <a:buNone/>
            </a:pPr>
            <a:endParaRPr lang="en-US" dirty="0" smtClean="0"/>
          </a:p>
          <a:p>
            <a:pPr>
              <a:buNone/>
            </a:pPr>
            <a:r>
              <a:rPr lang="en-US" dirty="0" smtClean="0"/>
              <a:t>Head &gt; Chair is about defining rotation</a:t>
            </a: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chairheadchairheadchairheadchair</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normAutofit/>
          </a:bodyPr>
          <a:lstStyle/>
          <a:p>
            <a:pPr lvl="0">
              <a:buClr>
                <a:srgbClr val="580101"/>
              </a:buClr>
              <a:buNone/>
            </a:pPr>
            <a:r>
              <a:rPr lang="en-US" dirty="0" smtClean="0">
                <a:solidFill>
                  <a:prstClr val="black"/>
                </a:solidFill>
              </a:rPr>
              <a:t>	   </a:t>
            </a:r>
          </a:p>
          <a:p>
            <a:pPr>
              <a:buNone/>
            </a:pPr>
            <a:r>
              <a:rPr lang="en-US" dirty="0" smtClean="0"/>
              <a:t>If chosen, I will…</a:t>
            </a:r>
          </a:p>
          <a:p>
            <a:r>
              <a:rPr lang="en-US" dirty="0" smtClean="0"/>
              <a:t>Continue active (?) research program</a:t>
            </a:r>
          </a:p>
          <a:p>
            <a:r>
              <a:rPr lang="en-US" dirty="0" smtClean="0"/>
              <a:t>Expect to step down in 3-5 years</a:t>
            </a:r>
          </a:p>
          <a:p>
            <a:r>
              <a:rPr lang="en-US" dirty="0" smtClean="0"/>
              <a:t>Direct the rewriting of </a:t>
            </a:r>
            <a:r>
              <a:rPr lang="en-US" dirty="0" smtClean="0"/>
              <a:t>bylaws</a:t>
            </a:r>
          </a:p>
          <a:p>
            <a:endParaRPr lang="en-US" dirty="0" smtClean="0"/>
          </a:p>
          <a:p>
            <a:pPr algn="ctr">
              <a:buNone/>
            </a:pPr>
            <a:r>
              <a:rPr lang="en-US" dirty="0" smtClean="0"/>
              <a:t>head </a:t>
            </a:r>
            <a:r>
              <a:rPr lang="en-US" dirty="0" err="1" smtClean="0">
                <a:sym typeface="Wingdings"/>
              </a:rPr>
              <a:t></a:t>
            </a:r>
            <a:r>
              <a:rPr lang="en-US" dirty="0" smtClean="0">
                <a:sym typeface="Wingdings"/>
              </a:rPr>
              <a:t> chair</a:t>
            </a:r>
            <a:endParaRPr lang="en-US" dirty="0" smtClean="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Hot-Button Issues</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normAutofit/>
          </a:bodyPr>
          <a:lstStyle/>
          <a:p>
            <a:pPr lvl="0">
              <a:buClr>
                <a:srgbClr val="580101"/>
              </a:buClr>
              <a:buNone/>
            </a:pPr>
            <a:r>
              <a:rPr lang="en-US" dirty="0" smtClean="0">
                <a:solidFill>
                  <a:prstClr val="black"/>
                </a:solidFill>
              </a:rPr>
              <a:t>	   </a:t>
            </a:r>
          </a:p>
          <a:p>
            <a:pPr algn="ctr">
              <a:buNone/>
            </a:pPr>
            <a:r>
              <a:rPr lang="en-US" dirty="0" smtClean="0"/>
              <a:t>Physics Education Research</a:t>
            </a:r>
          </a:p>
          <a:p>
            <a:pPr algn="ctr">
              <a:buNone/>
            </a:pPr>
            <a:r>
              <a:rPr lang="en-US" dirty="0" smtClean="0"/>
              <a:t>PY 205 / PY 208</a:t>
            </a:r>
          </a:p>
          <a:p>
            <a:pPr algn="ctr">
              <a:buNone/>
            </a:pPr>
            <a:r>
              <a:rPr lang="en-US" dirty="0" smtClean="0"/>
              <a:t>Limited Resources (Space)</a:t>
            </a:r>
          </a:p>
          <a:p>
            <a:pPr algn="ctr">
              <a:buNone/>
            </a:pPr>
            <a:r>
              <a:rPr lang="en-US" dirty="0" smtClean="0"/>
              <a:t>Teaching Load</a:t>
            </a:r>
          </a:p>
          <a:p>
            <a:pPr algn="ctr">
              <a:buNone/>
            </a:pPr>
            <a:r>
              <a:rPr lang="en-US" dirty="0" smtClean="0"/>
              <a:t>Support Personnel </a:t>
            </a: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Faculty are our strength</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605611" y="1752600"/>
            <a:ext cx="6157389" cy="4419600"/>
          </a:xfrm>
        </p:spPr>
        <p:txBody>
          <a:bodyPr/>
          <a:lstStyle/>
          <a:p>
            <a:pPr algn="ctr">
              <a:buNone/>
            </a:pPr>
            <a:r>
              <a:rPr lang="en-US" dirty="0" smtClean="0"/>
              <a:t>The role of the </a:t>
            </a:r>
            <a:r>
              <a:rPr lang="en-US" dirty="0" err="1" smtClean="0"/>
              <a:t>ChairHead</a:t>
            </a:r>
            <a:r>
              <a:rPr lang="en-US" dirty="0" smtClean="0"/>
              <a:t> is to enable faculty to achieve this vision.</a:t>
            </a: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8" name="Picture 7"/>
          <p:cNvPicPr>
            <a:picLocks noChangeAspect="1"/>
          </p:cNvPicPr>
          <p:nvPr/>
        </p:nvPicPr>
        <p:blipFill>
          <a:blip r:embed="rId3"/>
          <a:stretch>
            <a:fillRect/>
          </a:stretch>
        </p:blipFill>
        <p:spPr>
          <a:xfrm>
            <a:off x="2605611" y="2995082"/>
            <a:ext cx="1068917" cy="1068917"/>
          </a:xfrm>
          <a:prstGeom prst="rect">
            <a:avLst/>
          </a:prstGeom>
        </p:spPr>
      </p:pic>
      <p:pic>
        <p:nvPicPr>
          <p:cNvPr id="9" name="Picture 8" descr="71938_446577397720_516677720_5736329_2468225_n.jpg"/>
          <p:cNvPicPr>
            <a:picLocks noChangeAspect="1"/>
          </p:cNvPicPr>
          <p:nvPr/>
        </p:nvPicPr>
        <p:blipFill>
          <a:blip r:embed="rId4"/>
          <a:srcRect b="18000"/>
          <a:stretch>
            <a:fillRect/>
          </a:stretch>
        </p:blipFill>
        <p:spPr>
          <a:xfrm>
            <a:off x="7179719" y="2995082"/>
            <a:ext cx="1149648" cy="1037847"/>
          </a:xfrm>
          <a:prstGeom prst="rect">
            <a:avLst/>
          </a:prstGeom>
        </p:spPr>
      </p:pic>
      <p:pic>
        <p:nvPicPr>
          <p:cNvPr id="10" name="Picture 9" descr="weninger.jpg"/>
          <p:cNvPicPr>
            <a:picLocks noChangeAspect="1"/>
          </p:cNvPicPr>
          <p:nvPr/>
        </p:nvPicPr>
        <p:blipFill>
          <a:blip r:embed="rId5"/>
          <a:stretch>
            <a:fillRect/>
          </a:stretch>
        </p:blipFill>
        <p:spPr>
          <a:xfrm>
            <a:off x="4044942" y="2995082"/>
            <a:ext cx="1093028" cy="1068917"/>
          </a:xfrm>
          <a:prstGeom prst="rect">
            <a:avLst/>
          </a:prstGeom>
        </p:spPr>
      </p:pic>
      <p:pic>
        <p:nvPicPr>
          <p:cNvPr id="12" name="Picture 11" descr="news73.jpg"/>
          <p:cNvPicPr>
            <a:picLocks noChangeAspect="1"/>
          </p:cNvPicPr>
          <p:nvPr/>
        </p:nvPicPr>
        <p:blipFill>
          <a:blip r:embed="rId6"/>
          <a:srcRect l="5902" r="5902"/>
          <a:stretch>
            <a:fillRect/>
          </a:stretch>
        </p:blipFill>
        <p:spPr>
          <a:xfrm>
            <a:off x="5555435" y="2995082"/>
            <a:ext cx="1150160" cy="1068917"/>
          </a:xfrm>
          <a:prstGeom prst="rect">
            <a:avLst/>
          </a:prstGeom>
        </p:spPr>
      </p:pic>
      <p:pic>
        <p:nvPicPr>
          <p:cNvPr id="13" name="Picture 12" descr="news72.jpg"/>
          <p:cNvPicPr>
            <a:picLocks noChangeAspect="1"/>
          </p:cNvPicPr>
          <p:nvPr/>
        </p:nvPicPr>
        <p:blipFill>
          <a:blip r:embed="rId7"/>
          <a:srcRect l="6050" r="6050"/>
          <a:stretch>
            <a:fillRect/>
          </a:stretch>
        </p:blipFill>
        <p:spPr>
          <a:xfrm>
            <a:off x="6525488" y="4773083"/>
            <a:ext cx="1118088" cy="1068917"/>
          </a:xfrm>
          <a:prstGeom prst="rect">
            <a:avLst/>
          </a:prstGeom>
        </p:spPr>
      </p:pic>
      <p:pic>
        <p:nvPicPr>
          <p:cNvPr id="14" name="Picture 13" descr="rowe.jpg"/>
          <p:cNvPicPr>
            <a:picLocks noChangeAspect="1"/>
          </p:cNvPicPr>
          <p:nvPr/>
        </p:nvPicPr>
        <p:blipFill>
          <a:blip r:embed="rId8"/>
          <a:srcRect t="3273" b="9818"/>
          <a:stretch>
            <a:fillRect/>
          </a:stretch>
        </p:blipFill>
        <p:spPr>
          <a:xfrm>
            <a:off x="3431606" y="4773083"/>
            <a:ext cx="1045439" cy="1068917"/>
          </a:xfrm>
          <a:prstGeom prst="rect">
            <a:avLst/>
          </a:prstGeom>
        </p:spPr>
      </p:pic>
      <p:pic>
        <p:nvPicPr>
          <p:cNvPr id="15" name="Picture 14" descr="cfrohli.jpg"/>
          <p:cNvPicPr>
            <a:picLocks noChangeAspect="1"/>
          </p:cNvPicPr>
          <p:nvPr/>
        </p:nvPicPr>
        <p:blipFill>
          <a:blip r:embed="rId9"/>
          <a:stretch>
            <a:fillRect/>
          </a:stretch>
        </p:blipFill>
        <p:spPr>
          <a:xfrm>
            <a:off x="4962780" y="4773083"/>
            <a:ext cx="1045439" cy="1045439"/>
          </a:xfrm>
          <a:prstGeom prst="rect">
            <a:avLst/>
          </a:prstGeom>
        </p:spPr>
      </p:pic>
      <p:sp>
        <p:nvSpPr>
          <p:cNvPr id="16" name="TextBox 15"/>
          <p:cNvSpPr txBox="1"/>
          <p:nvPr/>
        </p:nvSpPr>
        <p:spPr>
          <a:xfrm>
            <a:off x="2555104" y="4105187"/>
            <a:ext cx="1119424" cy="461665"/>
          </a:xfrm>
          <a:prstGeom prst="rect">
            <a:avLst/>
          </a:prstGeom>
          <a:noFill/>
        </p:spPr>
        <p:txBody>
          <a:bodyPr wrap="square" rtlCol="0">
            <a:spAutoFit/>
          </a:bodyPr>
          <a:lstStyle/>
          <a:p>
            <a:pPr algn="ctr"/>
            <a:r>
              <a:rPr lang="en-US" sz="1200" dirty="0" smtClean="0"/>
              <a:t>McGraw Prize in Education</a:t>
            </a:r>
            <a:endParaRPr lang="en-US" sz="1200" dirty="0"/>
          </a:p>
        </p:txBody>
      </p:sp>
      <p:sp>
        <p:nvSpPr>
          <p:cNvPr id="17" name="TextBox 16"/>
          <p:cNvSpPr txBox="1"/>
          <p:nvPr/>
        </p:nvSpPr>
        <p:spPr>
          <a:xfrm>
            <a:off x="4028009" y="4063999"/>
            <a:ext cx="1119424" cy="461665"/>
          </a:xfrm>
          <a:prstGeom prst="rect">
            <a:avLst/>
          </a:prstGeom>
          <a:noFill/>
        </p:spPr>
        <p:txBody>
          <a:bodyPr wrap="square" rtlCol="0">
            <a:spAutoFit/>
          </a:bodyPr>
          <a:lstStyle/>
          <a:p>
            <a:pPr algn="ctr"/>
            <a:r>
              <a:rPr lang="en-US" sz="1200" dirty="0" smtClean="0"/>
              <a:t>Most read paper in Cell</a:t>
            </a:r>
            <a:endParaRPr lang="en-US" sz="1200" dirty="0"/>
          </a:p>
        </p:txBody>
      </p:sp>
      <p:sp>
        <p:nvSpPr>
          <p:cNvPr id="18" name="TextBox 17"/>
          <p:cNvSpPr txBox="1"/>
          <p:nvPr/>
        </p:nvSpPr>
        <p:spPr>
          <a:xfrm>
            <a:off x="5555435" y="4063999"/>
            <a:ext cx="1150160" cy="461665"/>
          </a:xfrm>
          <a:prstGeom prst="rect">
            <a:avLst/>
          </a:prstGeom>
          <a:noFill/>
        </p:spPr>
        <p:txBody>
          <a:bodyPr wrap="square" rtlCol="0">
            <a:spAutoFit/>
          </a:bodyPr>
          <a:lstStyle/>
          <a:p>
            <a:pPr algn="ctr"/>
            <a:r>
              <a:rPr lang="en-US" sz="1200" dirty="0" smtClean="0"/>
              <a:t>Martin Teaching Award</a:t>
            </a:r>
            <a:endParaRPr lang="en-US" sz="1200" dirty="0"/>
          </a:p>
        </p:txBody>
      </p:sp>
      <p:sp>
        <p:nvSpPr>
          <p:cNvPr id="19" name="TextBox 18"/>
          <p:cNvSpPr txBox="1"/>
          <p:nvPr/>
        </p:nvSpPr>
        <p:spPr>
          <a:xfrm>
            <a:off x="7179719" y="4026754"/>
            <a:ext cx="1119424" cy="461665"/>
          </a:xfrm>
          <a:prstGeom prst="rect">
            <a:avLst/>
          </a:prstGeom>
          <a:noFill/>
        </p:spPr>
        <p:txBody>
          <a:bodyPr wrap="square" rtlCol="0">
            <a:spAutoFit/>
          </a:bodyPr>
          <a:lstStyle/>
          <a:p>
            <a:pPr algn="ctr"/>
            <a:r>
              <a:rPr lang="en-US" sz="1200" dirty="0" smtClean="0"/>
              <a:t>PIRA  Vice President</a:t>
            </a:r>
            <a:endParaRPr lang="en-US" sz="1200" dirty="0"/>
          </a:p>
        </p:txBody>
      </p:sp>
      <p:sp>
        <p:nvSpPr>
          <p:cNvPr id="20" name="TextBox 19"/>
          <p:cNvSpPr txBox="1"/>
          <p:nvPr/>
        </p:nvSpPr>
        <p:spPr>
          <a:xfrm>
            <a:off x="3431606" y="5842000"/>
            <a:ext cx="1119424" cy="461665"/>
          </a:xfrm>
          <a:prstGeom prst="rect">
            <a:avLst/>
          </a:prstGeom>
          <a:noFill/>
        </p:spPr>
        <p:txBody>
          <a:bodyPr wrap="square" rtlCol="0">
            <a:spAutoFit/>
          </a:bodyPr>
          <a:lstStyle/>
          <a:p>
            <a:pPr algn="ctr"/>
            <a:r>
              <a:rPr lang="en-US" sz="1200" dirty="0" smtClean="0"/>
              <a:t>AVS </a:t>
            </a:r>
            <a:r>
              <a:rPr lang="en-US" sz="1200" dirty="0" err="1" smtClean="0"/>
              <a:t>Nerken</a:t>
            </a:r>
            <a:r>
              <a:rPr lang="en-US" sz="1200" dirty="0" smtClean="0"/>
              <a:t> Award</a:t>
            </a:r>
            <a:endParaRPr lang="en-US" sz="1200" dirty="0"/>
          </a:p>
        </p:txBody>
      </p:sp>
      <p:sp>
        <p:nvSpPr>
          <p:cNvPr id="21" name="TextBox 20"/>
          <p:cNvSpPr txBox="1"/>
          <p:nvPr/>
        </p:nvSpPr>
        <p:spPr>
          <a:xfrm>
            <a:off x="4962780" y="5818522"/>
            <a:ext cx="1119424" cy="461665"/>
          </a:xfrm>
          <a:prstGeom prst="rect">
            <a:avLst/>
          </a:prstGeom>
          <a:noFill/>
        </p:spPr>
        <p:txBody>
          <a:bodyPr wrap="square" rtlCol="0">
            <a:spAutoFit/>
          </a:bodyPr>
          <a:lstStyle/>
          <a:p>
            <a:pPr algn="ctr"/>
            <a:r>
              <a:rPr lang="en-US" sz="1200" dirty="0" smtClean="0"/>
              <a:t>ORAU </a:t>
            </a:r>
            <a:r>
              <a:rPr lang="en-US" sz="1200" dirty="0" err="1" smtClean="0"/>
              <a:t>Powe</a:t>
            </a:r>
            <a:r>
              <a:rPr lang="en-US" sz="1200" dirty="0" smtClean="0"/>
              <a:t> Award</a:t>
            </a:r>
            <a:endParaRPr lang="en-US" sz="1200" dirty="0"/>
          </a:p>
        </p:txBody>
      </p:sp>
      <p:sp>
        <p:nvSpPr>
          <p:cNvPr id="22" name="TextBox 21"/>
          <p:cNvSpPr txBox="1"/>
          <p:nvPr/>
        </p:nvSpPr>
        <p:spPr>
          <a:xfrm>
            <a:off x="6524152" y="5818522"/>
            <a:ext cx="1119424" cy="461665"/>
          </a:xfrm>
          <a:prstGeom prst="rect">
            <a:avLst/>
          </a:prstGeom>
          <a:noFill/>
        </p:spPr>
        <p:txBody>
          <a:bodyPr wrap="square" rtlCol="0">
            <a:spAutoFit/>
          </a:bodyPr>
          <a:lstStyle/>
          <a:p>
            <a:pPr algn="ctr"/>
            <a:r>
              <a:rPr lang="en-US" sz="1200" dirty="0" smtClean="0"/>
              <a:t>NSF Innovation Fellowship</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Faculty are our strength</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p:txBody>
          <a:bodyPr/>
          <a:lstStyle/>
          <a:p>
            <a:r>
              <a:rPr lang="en-US" dirty="0" smtClean="0"/>
              <a:t>76% of Full Professors are APS Fellows</a:t>
            </a:r>
          </a:p>
          <a:p>
            <a:r>
              <a:rPr lang="en-US" dirty="0" smtClean="0"/>
              <a:t>5 of these are also ADUP</a:t>
            </a:r>
            <a:endParaRPr lang="en-US" dirty="0" smtClean="0"/>
          </a:p>
          <a:p>
            <a:r>
              <a:rPr lang="en-US" dirty="0" smtClean="0"/>
              <a:t>$9.6M</a:t>
            </a:r>
            <a:r>
              <a:rPr lang="en-US" dirty="0" smtClean="0"/>
              <a:t> </a:t>
            </a:r>
            <a:r>
              <a:rPr lang="en-US" dirty="0" smtClean="0"/>
              <a:t>in research funding</a:t>
            </a:r>
          </a:p>
          <a:p>
            <a:r>
              <a:rPr lang="en-US" dirty="0" smtClean="0"/>
              <a:t>Outstanding junior faculty</a:t>
            </a: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8" name="Picture 7" descr="daniels.jpg"/>
          <p:cNvPicPr>
            <a:picLocks noChangeAspect="1"/>
          </p:cNvPicPr>
          <p:nvPr/>
        </p:nvPicPr>
        <p:blipFill>
          <a:blip r:embed="rId3"/>
          <a:stretch>
            <a:fillRect/>
          </a:stretch>
        </p:blipFill>
        <p:spPr>
          <a:xfrm>
            <a:off x="3517356" y="4179889"/>
            <a:ext cx="1264366" cy="1306512"/>
          </a:xfrm>
          <a:prstGeom prst="rect">
            <a:avLst/>
          </a:prstGeom>
        </p:spPr>
      </p:pic>
      <p:pic>
        <p:nvPicPr>
          <p:cNvPr id="9" name="Picture 8" descr="dougherty.jpg"/>
          <p:cNvPicPr>
            <a:picLocks noChangeAspect="1"/>
          </p:cNvPicPr>
          <p:nvPr/>
        </p:nvPicPr>
        <p:blipFill>
          <a:blip r:embed="rId4"/>
          <a:srcRect b="8182"/>
          <a:stretch>
            <a:fillRect/>
          </a:stretch>
        </p:blipFill>
        <p:spPr>
          <a:xfrm>
            <a:off x="5126026" y="4179889"/>
            <a:ext cx="1264366" cy="1344223"/>
          </a:xfrm>
          <a:prstGeom prst="rect">
            <a:avLst/>
          </a:prstGeom>
        </p:spPr>
      </p:pic>
      <p:pic>
        <p:nvPicPr>
          <p:cNvPr id="10" name="Picture 9" descr="kneller.jpg"/>
          <p:cNvPicPr>
            <a:picLocks noChangeAspect="1"/>
          </p:cNvPicPr>
          <p:nvPr/>
        </p:nvPicPr>
        <p:blipFill>
          <a:blip r:embed="rId5"/>
          <a:stretch>
            <a:fillRect/>
          </a:stretch>
        </p:blipFill>
        <p:spPr>
          <a:xfrm>
            <a:off x="6751626" y="4179889"/>
            <a:ext cx="1264366" cy="1357164"/>
          </a:xfrm>
          <a:prstGeom prst="rect">
            <a:avLst/>
          </a:prstGeom>
        </p:spPr>
      </p:pic>
      <p:sp>
        <p:nvSpPr>
          <p:cNvPr id="11" name="TextBox 10"/>
          <p:cNvSpPr txBox="1"/>
          <p:nvPr/>
        </p:nvSpPr>
        <p:spPr>
          <a:xfrm>
            <a:off x="2565396" y="4351865"/>
            <a:ext cx="868034" cy="923330"/>
          </a:xfrm>
          <a:prstGeom prst="rect">
            <a:avLst/>
          </a:prstGeom>
          <a:noFill/>
        </p:spPr>
        <p:txBody>
          <a:bodyPr wrap="none" rtlCol="0">
            <a:spAutoFit/>
          </a:bodyPr>
          <a:lstStyle/>
          <a:p>
            <a:pPr algn="r"/>
            <a:r>
              <a:rPr lang="en-US" dirty="0" smtClean="0"/>
              <a:t>NSF</a:t>
            </a:r>
          </a:p>
          <a:p>
            <a:pPr algn="r"/>
            <a:r>
              <a:rPr lang="en-US" dirty="0" smtClean="0"/>
              <a:t>Career</a:t>
            </a:r>
          </a:p>
          <a:p>
            <a:pPr algn="r"/>
            <a:r>
              <a:rPr lang="en-US" dirty="0" smtClean="0"/>
              <a:t>Awards</a:t>
            </a:r>
            <a:endParaRPr lang="en-US" dirty="0"/>
          </a:p>
        </p:txBody>
      </p:sp>
      <p:sp>
        <p:nvSpPr>
          <p:cNvPr id="12" name="TextBox 11"/>
          <p:cNvSpPr txBox="1"/>
          <p:nvPr/>
        </p:nvSpPr>
        <p:spPr>
          <a:xfrm>
            <a:off x="2556920" y="5484149"/>
            <a:ext cx="2787943" cy="461665"/>
          </a:xfrm>
          <a:prstGeom prst="rect">
            <a:avLst/>
          </a:prstGeom>
          <a:noFill/>
          <a:effectLst>
            <a:outerShdw blurRad="50800" dist="38100" dir="2700000">
              <a:srgbClr val="000000">
                <a:alpha val="43000"/>
              </a:srgbClr>
            </a:outerShdw>
          </a:effectLst>
        </p:spPr>
        <p:txBody>
          <a:bodyPr wrap="none" rtlCol="0">
            <a:spAutoFit/>
          </a:bodyPr>
          <a:lstStyle/>
          <a:p>
            <a:r>
              <a:rPr lang="en-US" sz="2400" dirty="0" smtClean="0">
                <a:solidFill>
                  <a:schemeClr val="bg2">
                    <a:lumMod val="75000"/>
                  </a:schemeClr>
                </a:solidFill>
                <a:latin typeface="Arial Black"/>
                <a:cs typeface="Arial Black"/>
              </a:rPr>
              <a:t>Thin Fluids Day</a:t>
            </a:r>
            <a:endParaRPr lang="en-US" sz="2400" dirty="0">
              <a:solidFill>
                <a:schemeClr val="bg2">
                  <a:lumMod val="75000"/>
                </a:schemeClr>
              </a:solidFill>
              <a:latin typeface="Arial Black"/>
              <a:cs typeface="Arial Black"/>
            </a:endParaRPr>
          </a:p>
        </p:txBody>
      </p:sp>
      <p:sp>
        <p:nvSpPr>
          <p:cNvPr id="13" name="TextBox 12"/>
          <p:cNvSpPr txBox="1"/>
          <p:nvPr/>
        </p:nvSpPr>
        <p:spPr>
          <a:xfrm>
            <a:off x="3031066" y="6093767"/>
            <a:ext cx="5655815" cy="461665"/>
          </a:xfrm>
          <a:prstGeom prst="rect">
            <a:avLst/>
          </a:prstGeom>
          <a:noFill/>
          <a:effectLst>
            <a:outerShdw blurRad="50800" dist="38100" dir="2700000">
              <a:srgbClr val="000000">
                <a:alpha val="43000"/>
              </a:srgbClr>
            </a:outerShdw>
          </a:effectLst>
        </p:spPr>
        <p:txBody>
          <a:bodyPr wrap="none" rtlCol="0">
            <a:spAutoFit/>
          </a:bodyPr>
          <a:lstStyle/>
          <a:p>
            <a:r>
              <a:rPr lang="en-US" sz="2400" dirty="0" smtClean="0">
                <a:solidFill>
                  <a:schemeClr val="bg2">
                    <a:lumMod val="75000"/>
                  </a:schemeClr>
                </a:solidFill>
                <a:latin typeface="Arial Black"/>
                <a:cs typeface="Arial Black"/>
              </a:rPr>
              <a:t>Center for Molecular </a:t>
            </a:r>
            <a:r>
              <a:rPr lang="en-US" sz="2400" dirty="0" err="1" smtClean="0">
                <a:solidFill>
                  <a:schemeClr val="bg2">
                    <a:lumMod val="75000"/>
                  </a:schemeClr>
                </a:solidFill>
                <a:latin typeface="Arial Black"/>
                <a:cs typeface="Arial Black"/>
              </a:rPr>
              <a:t>Spintronics</a:t>
            </a:r>
            <a:endParaRPr lang="en-US" sz="2400" dirty="0">
              <a:solidFill>
                <a:schemeClr val="bg2">
                  <a:lumMod val="75000"/>
                </a:schemeClr>
              </a:solidFill>
              <a:latin typeface="Arial Black"/>
              <a:cs typeface="Arial Black"/>
            </a:endParaRPr>
          </a:p>
        </p:txBody>
      </p:sp>
      <p:sp>
        <p:nvSpPr>
          <p:cNvPr id="14" name="TextBox 13"/>
          <p:cNvSpPr txBox="1"/>
          <p:nvPr/>
        </p:nvSpPr>
        <p:spPr>
          <a:xfrm>
            <a:off x="3963683" y="5761337"/>
            <a:ext cx="4276381" cy="461665"/>
          </a:xfrm>
          <a:prstGeom prst="rect">
            <a:avLst/>
          </a:prstGeom>
          <a:noFill/>
          <a:effectLst>
            <a:outerShdw blurRad="50800" dist="38100" dir="2700000">
              <a:srgbClr val="000000">
                <a:alpha val="43000"/>
              </a:srgbClr>
            </a:outerShdw>
          </a:effectLst>
        </p:spPr>
        <p:txBody>
          <a:bodyPr wrap="none" rtlCol="0">
            <a:spAutoFit/>
          </a:bodyPr>
          <a:lstStyle/>
          <a:p>
            <a:r>
              <a:rPr lang="en-US" sz="2400" dirty="0" smtClean="0">
                <a:solidFill>
                  <a:schemeClr val="bg2">
                    <a:lumMod val="75000"/>
                  </a:schemeClr>
                </a:solidFill>
                <a:latin typeface="Arial Black"/>
                <a:cs typeface="Arial Black"/>
              </a:rPr>
              <a:t>Prompt GRB Conference</a:t>
            </a:r>
            <a:endParaRPr lang="en-US" sz="2400" dirty="0">
              <a:solidFill>
                <a:schemeClr val="bg2">
                  <a:lumMod val="75000"/>
                </a:schemeClr>
              </a:solidFill>
              <a:latin typeface="Arial Black"/>
              <a:cs typeface="Arial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Du</a:t>
            </a:r>
            <a:r>
              <a:rPr lang="en-US" dirty="0" smtClean="0"/>
              <a:t>ties </a:t>
            </a:r>
            <a:r>
              <a:rPr lang="en-US" dirty="0" smtClean="0"/>
              <a:t>of the </a:t>
            </a:r>
            <a:r>
              <a:rPr lang="en-US" dirty="0" err="1" smtClean="0"/>
              <a:t>ChairHead</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lstStyle/>
          <a:p>
            <a:r>
              <a:rPr lang="en-US" dirty="0" smtClean="0"/>
              <a:t>Governance</a:t>
            </a:r>
          </a:p>
          <a:p>
            <a:pPr>
              <a:buNone/>
            </a:pPr>
            <a:r>
              <a:rPr lang="en-US" sz="2000" dirty="0" smtClean="0"/>
              <a:t>       </a:t>
            </a:r>
            <a:r>
              <a:rPr lang="en-US" sz="2000" dirty="0" smtClean="0"/>
              <a:t> </a:t>
            </a:r>
            <a:r>
              <a:rPr lang="en-US" sz="2000" dirty="0" smtClean="0"/>
              <a:t>c</a:t>
            </a:r>
            <a:r>
              <a:rPr lang="en-US" sz="2000" dirty="0" smtClean="0"/>
              <a:t>ommittees, faculty meetings, rules, procedures, votes</a:t>
            </a:r>
            <a:endParaRPr lang="en-US" sz="2000" dirty="0" smtClean="0"/>
          </a:p>
          <a:p>
            <a:r>
              <a:rPr lang="en-US" dirty="0" smtClean="0"/>
              <a:t>Operations</a:t>
            </a:r>
          </a:p>
          <a:p>
            <a:pPr>
              <a:buNone/>
            </a:pPr>
            <a:r>
              <a:rPr lang="en-US" sz="2000" dirty="0" smtClean="0"/>
              <a:t>	  </a:t>
            </a:r>
            <a:r>
              <a:rPr lang="en-US" sz="2000" dirty="0" smtClean="0"/>
              <a:t> teaching/service assignments, resource allocation, </a:t>
            </a:r>
            <a:r>
              <a:rPr lang="en-US" sz="2000" dirty="0" smtClean="0"/>
              <a:t>HR</a:t>
            </a:r>
            <a:endParaRPr lang="en-US" sz="2000" dirty="0" smtClean="0"/>
          </a:p>
          <a:p>
            <a:r>
              <a:rPr lang="en-US" dirty="0" smtClean="0"/>
              <a:t>Advancement</a:t>
            </a:r>
          </a:p>
          <a:p>
            <a:pPr lvl="0">
              <a:buClr>
                <a:srgbClr val="580101"/>
              </a:buClr>
              <a:buNone/>
            </a:pPr>
            <a:r>
              <a:rPr lang="en-US" sz="2000" dirty="0" smtClean="0">
                <a:solidFill>
                  <a:prstClr val="black"/>
                </a:solidFill>
              </a:rPr>
              <a:t>	  </a:t>
            </a:r>
            <a:r>
              <a:rPr lang="en-US" sz="2000" dirty="0" smtClean="0">
                <a:solidFill>
                  <a:prstClr val="black"/>
                </a:solidFill>
              </a:rPr>
              <a:t> representing and promoting department on/off campus</a:t>
            </a:r>
            <a:endParaRPr lang="en-US" dirty="0" smtClean="0"/>
          </a:p>
          <a:p>
            <a:r>
              <a:rPr lang="en-US" dirty="0" smtClean="0"/>
              <a:t>Strategic Planning</a:t>
            </a:r>
          </a:p>
          <a:p>
            <a:pPr lvl="0">
              <a:buClr>
                <a:srgbClr val="580101"/>
              </a:buClr>
              <a:buNone/>
            </a:pPr>
            <a:r>
              <a:rPr lang="en-US" sz="2000" dirty="0" smtClean="0">
                <a:solidFill>
                  <a:prstClr val="black"/>
                </a:solidFill>
              </a:rPr>
              <a:t>	  </a:t>
            </a:r>
            <a:r>
              <a:rPr lang="en-US" sz="2000" dirty="0" smtClean="0">
                <a:solidFill>
                  <a:prstClr val="black"/>
                </a:solidFill>
              </a:rPr>
              <a:t> coordinate long-range planning</a:t>
            </a:r>
          </a:p>
          <a:p>
            <a:pPr>
              <a:buNone/>
            </a:pP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Responsibilities of the </a:t>
            </a:r>
            <a:r>
              <a:rPr lang="en-US" dirty="0" err="1" smtClean="0"/>
              <a:t>ChairHead</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lstStyle/>
          <a:p>
            <a:r>
              <a:rPr lang="en-US" dirty="0" smtClean="0"/>
              <a:t>Get the right people</a:t>
            </a:r>
          </a:p>
          <a:p>
            <a:pPr>
              <a:buNone/>
            </a:pPr>
            <a:r>
              <a:rPr lang="en-US" sz="2000" dirty="0" smtClean="0"/>
              <a:t>        Demand success, early assessment, enthusiastic support</a:t>
            </a:r>
          </a:p>
          <a:p>
            <a:r>
              <a:rPr lang="en-US" dirty="0" smtClean="0"/>
              <a:t>Motivate to excel, cultivate collegiality</a:t>
            </a:r>
          </a:p>
          <a:p>
            <a:pPr>
              <a:buNone/>
            </a:pPr>
            <a:r>
              <a:rPr lang="en-US" sz="2000" dirty="0" smtClean="0"/>
              <a:t>	   respecting each other's abilities to contribute to Mission</a:t>
            </a:r>
          </a:p>
          <a:p>
            <a:r>
              <a:rPr lang="en-US" dirty="0" smtClean="0"/>
              <a:t>Confront brutal facts</a:t>
            </a:r>
          </a:p>
          <a:p>
            <a:pPr lvl="0">
              <a:buClr>
                <a:srgbClr val="580101"/>
              </a:buClr>
              <a:buNone/>
            </a:pPr>
            <a:r>
              <a:rPr lang="en-US" sz="2000" dirty="0" smtClean="0">
                <a:solidFill>
                  <a:prstClr val="black"/>
                </a:solidFill>
              </a:rPr>
              <a:t>	   improvement in the face of limited resources</a:t>
            </a:r>
            <a:endParaRPr lang="en-US" dirty="0" smtClean="0"/>
          </a:p>
          <a:p>
            <a:r>
              <a:rPr lang="en-US" dirty="0" smtClean="0"/>
              <a:t>Stimulate continual progress</a:t>
            </a:r>
          </a:p>
          <a:p>
            <a:pPr lvl="0">
              <a:buClr>
                <a:srgbClr val="580101"/>
              </a:buClr>
              <a:buNone/>
            </a:pPr>
            <a:r>
              <a:rPr lang="en-US" sz="2000" dirty="0" smtClean="0">
                <a:solidFill>
                  <a:prstClr val="black"/>
                </a:solidFill>
              </a:rPr>
              <a:t>	   Assess and respond, shifting limited resources</a:t>
            </a:r>
          </a:p>
          <a:p>
            <a:pPr>
              <a:buNone/>
            </a:pP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Leadership by the </a:t>
            </a:r>
            <a:r>
              <a:rPr lang="en-US" dirty="0" err="1" smtClean="0"/>
              <a:t>ChairHead</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1752600"/>
            <a:ext cx="6341533" cy="4419600"/>
          </a:xfrm>
        </p:spPr>
        <p:txBody>
          <a:bodyPr/>
          <a:lstStyle/>
          <a:p>
            <a:r>
              <a:rPr lang="en-US" dirty="0" smtClean="0"/>
              <a:t>Legislative </a:t>
            </a:r>
            <a:r>
              <a:rPr lang="en-US" dirty="0" err="1" smtClean="0"/>
              <a:t>vs</a:t>
            </a:r>
            <a:r>
              <a:rPr lang="en-US" dirty="0" smtClean="0"/>
              <a:t> Executive</a:t>
            </a:r>
          </a:p>
          <a:p>
            <a:pPr>
              <a:buNone/>
            </a:pPr>
            <a:r>
              <a:rPr lang="en-US" sz="2000" dirty="0" smtClean="0"/>
              <a:t>        blend of both</a:t>
            </a:r>
          </a:p>
          <a:p>
            <a:r>
              <a:rPr lang="en-US" dirty="0" smtClean="0"/>
              <a:t>Listen carefully to all viewpoints</a:t>
            </a:r>
          </a:p>
          <a:p>
            <a:pPr>
              <a:buNone/>
            </a:pPr>
            <a:r>
              <a:rPr lang="en-US" sz="2000" dirty="0" smtClean="0"/>
              <a:t>	   (NOT) Consensus-building</a:t>
            </a:r>
          </a:p>
          <a:p>
            <a:r>
              <a:rPr lang="en-US" dirty="0" smtClean="0"/>
              <a:t>Make right decisions and follow through</a:t>
            </a:r>
          </a:p>
          <a:p>
            <a:pPr lvl="0">
              <a:buClr>
                <a:srgbClr val="580101"/>
              </a:buClr>
              <a:buNone/>
            </a:pPr>
            <a:r>
              <a:rPr lang="en-US" sz="2000" dirty="0" smtClean="0">
                <a:solidFill>
                  <a:prstClr val="black"/>
                </a:solidFill>
              </a:rPr>
              <a:t>	   avoid mid-course corrections, backtracking</a:t>
            </a:r>
            <a:endParaRPr lang="en-US" dirty="0" smtClean="0"/>
          </a:p>
          <a:p>
            <a:r>
              <a:rPr lang="en-US" dirty="0" smtClean="0"/>
              <a:t>Promote faculty</a:t>
            </a:r>
          </a:p>
          <a:p>
            <a:pPr lvl="0">
              <a:buClr>
                <a:srgbClr val="580101"/>
              </a:buClr>
              <a:buNone/>
            </a:pPr>
            <a:r>
              <a:rPr lang="en-US" sz="2000" dirty="0" smtClean="0">
                <a:solidFill>
                  <a:prstClr val="black"/>
                </a:solidFill>
              </a:rPr>
              <a:t>	   fight and cheer</a:t>
            </a:r>
          </a:p>
          <a:p>
            <a:pPr>
              <a:buNone/>
            </a:pP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8" name="Picture 7" descr="IMG_0184.JPG"/>
          <p:cNvPicPr>
            <a:picLocks noChangeAspect="1"/>
          </p:cNvPicPr>
          <p:nvPr/>
        </p:nvPicPr>
        <p:blipFill>
          <a:blip r:embed="rId3"/>
          <a:stretch>
            <a:fillRect/>
          </a:stretch>
        </p:blipFill>
        <p:spPr>
          <a:xfrm>
            <a:off x="6019781" y="4101499"/>
            <a:ext cx="2533650" cy="2697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I bring to the table?</a:t>
            </a:r>
            <a:endParaRPr lang="en-US" dirty="0"/>
          </a:p>
        </p:txBody>
      </p:sp>
      <p:sp>
        <p:nvSpPr>
          <p:cNvPr id="6" name="Text Placeholder 5"/>
          <p:cNvSpPr>
            <a:spLocks noGrp="1"/>
          </p:cNvSpPr>
          <p:nvPr>
            <p:ph type="body" idx="2"/>
          </p:nvPr>
        </p:nvSpPr>
        <p:spPr/>
        <p:txBody>
          <a:bodyPr/>
          <a:lstStyle/>
          <a:p>
            <a:endParaRPr lang="en-US"/>
          </a:p>
        </p:txBody>
      </p:sp>
      <p:sp>
        <p:nvSpPr>
          <p:cNvPr id="5" name="Content Placeholder 4"/>
          <p:cNvSpPr>
            <a:spLocks noGrp="1"/>
          </p:cNvSpPr>
          <p:nvPr>
            <p:ph sz="quarter" idx="1"/>
          </p:nvPr>
        </p:nvSpPr>
        <p:spPr>
          <a:xfrm>
            <a:off x="2421467" y="2421466"/>
            <a:ext cx="6341533" cy="3750733"/>
          </a:xfrm>
        </p:spPr>
        <p:txBody>
          <a:bodyPr/>
          <a:lstStyle/>
          <a:p>
            <a:r>
              <a:rPr lang="en-US" dirty="0" smtClean="0"/>
              <a:t>Balanced viewpoint</a:t>
            </a:r>
          </a:p>
          <a:p>
            <a:pPr>
              <a:buNone/>
            </a:pPr>
            <a:r>
              <a:rPr lang="en-US" sz="2000" dirty="0" smtClean="0"/>
              <a:t>		research, teaching, outreach</a:t>
            </a:r>
            <a:endParaRPr lang="en-US" sz="2000" dirty="0" smtClean="0"/>
          </a:p>
          <a:p>
            <a:pPr>
              <a:buNone/>
            </a:pPr>
            <a:endParaRPr lang="en-US" dirty="0"/>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a:t>
            </a:r>
            <a:endParaRPr lang="en-US" dirty="0"/>
          </a:p>
        </p:txBody>
      </p:sp>
      <p:sp>
        <p:nvSpPr>
          <p:cNvPr id="6" name="Text Placeholder 5"/>
          <p:cNvSpPr>
            <a:spLocks noGrp="1"/>
          </p:cNvSpPr>
          <p:nvPr>
            <p:ph type="body" idx="2"/>
          </p:nvPr>
        </p:nvSpPr>
        <p:spPr/>
        <p:txBody>
          <a:bodyPr/>
          <a:lstStyle/>
          <a:p>
            <a:endParaRPr lang="en-US"/>
          </a:p>
        </p:txBody>
      </p:sp>
      <p:pic>
        <p:nvPicPr>
          <p:cNvPr id="7" name="Picture 6" descr="int_collage.jpg"/>
          <p:cNvPicPr>
            <a:picLocks noChangeAspect="1"/>
          </p:cNvPicPr>
          <p:nvPr/>
        </p:nvPicPr>
        <p:blipFill>
          <a:blip r:embed="rId2"/>
          <a:stretch>
            <a:fillRect/>
          </a:stretch>
        </p:blipFill>
        <p:spPr>
          <a:xfrm>
            <a:off x="759888" y="2133600"/>
            <a:ext cx="1323975" cy="542925"/>
          </a:xfrm>
          <a:prstGeom prst="rect">
            <a:avLst/>
          </a:prstGeom>
        </p:spPr>
      </p:pic>
      <p:pic>
        <p:nvPicPr>
          <p:cNvPr id="9" name="Content Placeholder 8" descr="webcover2.jpg"/>
          <p:cNvPicPr>
            <a:picLocks noGrp="1" noChangeAspect="1"/>
          </p:cNvPicPr>
          <p:nvPr>
            <p:ph sz="quarter" idx="1"/>
          </p:nvPr>
        </p:nvPicPr>
        <p:blipFill>
          <a:blip r:embed="rId3"/>
          <a:srcRect t="-28220" b="-28220"/>
          <a:stretch>
            <a:fillRect/>
          </a:stretch>
        </p:blipFill>
        <p:spPr>
          <a:xfrm>
            <a:off x="2362200" y="931301"/>
            <a:ext cx="6400800" cy="44196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3670303" y="4925480"/>
            <a:ext cx="1181100" cy="1181100"/>
          </a:xfrm>
          <a:prstGeom prst="rect">
            <a:avLst/>
          </a:prstGeom>
        </p:spPr>
      </p:pic>
      <p:pic>
        <p:nvPicPr>
          <p:cNvPr id="11" name="Picture 10"/>
          <p:cNvPicPr>
            <a:picLocks noChangeAspect="1"/>
          </p:cNvPicPr>
          <p:nvPr/>
        </p:nvPicPr>
        <p:blipFill>
          <a:blip r:embed="rId5"/>
          <a:stretch>
            <a:fillRect/>
          </a:stretch>
        </p:blipFill>
        <p:spPr>
          <a:xfrm>
            <a:off x="4921250" y="4925480"/>
            <a:ext cx="1435100" cy="1143000"/>
          </a:xfrm>
          <a:prstGeom prst="rect">
            <a:avLst/>
          </a:prstGeom>
        </p:spPr>
      </p:pic>
      <p:pic>
        <p:nvPicPr>
          <p:cNvPr id="12" name="Picture 11"/>
          <p:cNvPicPr>
            <a:picLocks noChangeAspect="1"/>
          </p:cNvPicPr>
          <p:nvPr/>
        </p:nvPicPr>
        <p:blipFill>
          <a:blip r:embed="rId6"/>
          <a:stretch>
            <a:fillRect/>
          </a:stretch>
        </p:blipFill>
        <p:spPr>
          <a:xfrm>
            <a:off x="6405033" y="4925480"/>
            <a:ext cx="1397000" cy="11557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3216</TotalTime>
  <Words>896</Words>
  <Application>Microsoft Macintosh PowerPoint</Application>
  <PresentationFormat>On-screen Show (4:3)</PresentationFormat>
  <Paragraphs>131</Paragraphs>
  <Slides>22</Slides>
  <Notes>0</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Median</vt:lpstr>
      <vt:lpstr>Our Mission</vt:lpstr>
      <vt:lpstr>Our vision</vt:lpstr>
      <vt:lpstr>Faculty are our strength</vt:lpstr>
      <vt:lpstr>Faculty are our strength</vt:lpstr>
      <vt:lpstr>Duties of the ChairHead</vt:lpstr>
      <vt:lpstr>Responsibilities of the ChairHead</vt:lpstr>
      <vt:lpstr>Leadership by the ChairHead</vt:lpstr>
      <vt:lpstr>What do I bring to the table?</vt:lpstr>
      <vt:lpstr>Research</vt:lpstr>
      <vt:lpstr>Research</vt:lpstr>
      <vt:lpstr>Research</vt:lpstr>
      <vt:lpstr>Research</vt:lpstr>
      <vt:lpstr>Teaching</vt:lpstr>
      <vt:lpstr>Outreach</vt:lpstr>
      <vt:lpstr>What do I bring to the table?</vt:lpstr>
      <vt:lpstr>Always room for improvement</vt:lpstr>
      <vt:lpstr>What do I bring to the table?</vt:lpstr>
      <vt:lpstr>Service</vt:lpstr>
      <vt:lpstr>chairheadchairheadchairheadchair</vt:lpstr>
      <vt:lpstr>chairheadchairheadchairheadchair</vt:lpstr>
      <vt:lpstr>chairheadchairheadchairheadchair</vt:lpstr>
      <vt:lpstr>Hot-Button Issues</vt:lpstr>
    </vt:vector>
  </TitlesOfParts>
  <Company>North Carolina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Mission</dc:title>
  <dc:creator>john blondin</dc:creator>
  <cp:lastModifiedBy>John Blondin</cp:lastModifiedBy>
  <cp:revision>18</cp:revision>
  <dcterms:created xsi:type="dcterms:W3CDTF">2011-09-26T16:52:48Z</dcterms:created>
  <dcterms:modified xsi:type="dcterms:W3CDTF">2011-09-28T18:58:39Z</dcterms:modified>
</cp:coreProperties>
</file>