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E7CAD-4892-DD4E-B7EF-51CB6534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34" y="1245984"/>
            <a:ext cx="5731975" cy="3680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C2DDA-B649-1C4D-9F06-6B9BD31CCEE4}"/>
              </a:ext>
            </a:extLst>
          </p:cNvPr>
          <p:cNvSpPr txBox="1"/>
          <p:nvPr/>
        </p:nvSpPr>
        <p:spPr>
          <a:xfrm>
            <a:off x="8068963" y="1245984"/>
            <a:ext cx="3756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Capturing the Accretion </a:t>
            </a:r>
          </a:p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in </a:t>
            </a:r>
          </a:p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Accreting </a:t>
            </a:r>
          </a:p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Compact Binaries</a:t>
            </a:r>
          </a:p>
        </p:txBody>
      </p:sp>
    </p:spTree>
    <p:extLst>
      <p:ext uri="{BB962C8B-B14F-4D97-AF65-F5344CB8AC3E}">
        <p14:creationId xmlns:p14="http://schemas.microsoft.com/office/powerpoint/2010/main" val="123162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EA5E2-FFBF-1A4E-ADF4-069B01BC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76" y="875091"/>
            <a:ext cx="7871253" cy="5562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55453-D89D-684F-B8E1-D6A365ECB968}"/>
              </a:ext>
            </a:extLst>
          </p:cNvPr>
          <p:cNvSpPr txBox="1"/>
          <p:nvPr/>
        </p:nvSpPr>
        <p:spPr>
          <a:xfrm>
            <a:off x="543697" y="2174789"/>
            <a:ext cx="3249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alkboard" panose="03050602040202020205" pitchFamily="66" charset="77"/>
              </a:rPr>
              <a:t>2015</a:t>
            </a:r>
          </a:p>
          <a:p>
            <a:endParaRPr lang="en-US" sz="2400" b="1" dirty="0">
              <a:latin typeface="Chalkboard" panose="03050602040202020205" pitchFamily="66" charset="77"/>
            </a:endParaRPr>
          </a:p>
          <a:p>
            <a:r>
              <a:rPr lang="en-US" sz="2400" b="1" dirty="0">
                <a:latin typeface="Chalkboard" panose="03050602040202020205" pitchFamily="66" charset="77"/>
              </a:rPr>
              <a:t>Moved 1990’s 2D model to 3D</a:t>
            </a:r>
          </a:p>
          <a:p>
            <a:endParaRPr lang="en-US" sz="2400" b="1" dirty="0">
              <a:latin typeface="Chalkboard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halkboard" panose="03050602040202020205" pitchFamily="66" charset="77"/>
              </a:rPr>
              <a:t>Axis artifacts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halkboard" panose="03050602040202020205" pitchFamily="66" charset="77"/>
              </a:rPr>
              <a:t>Limited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halkboard" panose="03050602040202020205" pitchFamily="66" charset="77"/>
              </a:rPr>
              <a:t>Ang mom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63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661F8-EC7E-244F-8571-FF8F5C2B0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3" r="-8759"/>
          <a:stretch/>
        </p:blipFill>
        <p:spPr>
          <a:xfrm>
            <a:off x="4754880" y="788131"/>
            <a:ext cx="7680960" cy="5513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881D9-4F4D-F64D-8076-F90D31503838}"/>
              </a:ext>
            </a:extLst>
          </p:cNvPr>
          <p:cNvSpPr txBox="1"/>
          <p:nvPr/>
        </p:nvSpPr>
        <p:spPr>
          <a:xfrm>
            <a:off x="494272" y="2206078"/>
            <a:ext cx="38888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halkboard" panose="03050602040202020205" pitchFamily="66" charset="77"/>
              </a:rPr>
              <a:t>2021</a:t>
            </a:r>
          </a:p>
          <a:p>
            <a:endParaRPr lang="en-US" sz="2400" b="1" dirty="0">
              <a:latin typeface="Chalkboard" panose="03050602040202020205" pitchFamily="66" charset="77"/>
            </a:endParaRPr>
          </a:p>
          <a:p>
            <a:r>
              <a:rPr lang="en-US" sz="2400" b="1" dirty="0">
                <a:latin typeface="Chalkboard" panose="03050602040202020205" pitchFamily="66" charset="77"/>
              </a:rPr>
              <a:t>Yin Yang grid</a:t>
            </a:r>
          </a:p>
          <a:p>
            <a:endParaRPr lang="en-US" sz="2400" b="1" dirty="0">
              <a:latin typeface="Chalkboard" panose="03050602040202020205" pitchFamily="66" charset="77"/>
            </a:endParaRPr>
          </a:p>
          <a:p>
            <a:r>
              <a:rPr lang="en-US" sz="2400" b="1" dirty="0">
                <a:latin typeface="Chalkboard" panose="03050602040202020205" pitchFamily="66" charset="77"/>
              </a:rPr>
              <a:t>Explicit conservation of J</a:t>
            </a:r>
          </a:p>
          <a:p>
            <a:endParaRPr lang="en-US" sz="2400" b="1" dirty="0">
              <a:latin typeface="Chalkboard" panose="03050602040202020205" pitchFamily="66" charset="77"/>
            </a:endParaRPr>
          </a:p>
          <a:p>
            <a:r>
              <a:rPr lang="en-US" sz="2400" b="1" dirty="0">
                <a:latin typeface="Chalkboard" panose="03050602040202020205" pitchFamily="66" charset="77"/>
              </a:rPr>
              <a:t>Nested grids</a:t>
            </a:r>
          </a:p>
        </p:txBody>
      </p:sp>
    </p:spTree>
    <p:extLst>
      <p:ext uri="{BB962C8B-B14F-4D97-AF65-F5344CB8AC3E}">
        <p14:creationId xmlns:p14="http://schemas.microsoft.com/office/powerpoint/2010/main" val="44218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943B-39E9-AF4B-B203-48AFCDFC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66" y="825843"/>
            <a:ext cx="7607472" cy="54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2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B7B55-C755-0D48-82DA-67C10EEA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36" y="972766"/>
            <a:ext cx="9117764" cy="5885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E0637-28F6-2745-B665-DBAB4B3C42BF}"/>
              </a:ext>
            </a:extLst>
          </p:cNvPr>
          <p:cNvSpPr txBox="1"/>
          <p:nvPr/>
        </p:nvSpPr>
        <p:spPr>
          <a:xfrm>
            <a:off x="3991232" y="2582562"/>
            <a:ext cx="14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halkboard" panose="03050602040202020205" pitchFamily="66" charset="77"/>
              </a:rPr>
              <a:t>M33 X-7</a:t>
            </a:r>
          </a:p>
        </p:txBody>
      </p:sp>
    </p:spTree>
    <p:extLst>
      <p:ext uri="{BB962C8B-B14F-4D97-AF65-F5344CB8AC3E}">
        <p14:creationId xmlns:p14="http://schemas.microsoft.com/office/powerpoint/2010/main" val="25949509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</TotalTime>
  <Words>33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Chalkboard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2021-11-21T20:52:04Z</dcterms:created>
  <dcterms:modified xsi:type="dcterms:W3CDTF">2021-11-21T21:16:18Z</dcterms:modified>
</cp:coreProperties>
</file>